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30"/>
  </p:notesMasterIdLst>
  <p:sldIdLst>
    <p:sldId id="280" r:id="rId5"/>
    <p:sldId id="421" r:id="rId6"/>
    <p:sldId id="424" r:id="rId7"/>
    <p:sldId id="456" r:id="rId8"/>
    <p:sldId id="430" r:id="rId9"/>
    <p:sldId id="431" r:id="rId10"/>
    <p:sldId id="432" r:id="rId11"/>
    <p:sldId id="433" r:id="rId12"/>
    <p:sldId id="429" r:id="rId13"/>
    <p:sldId id="428" r:id="rId14"/>
    <p:sldId id="425" r:id="rId15"/>
    <p:sldId id="426" r:id="rId16"/>
    <p:sldId id="448" r:id="rId17"/>
    <p:sldId id="450" r:id="rId18"/>
    <p:sldId id="451" r:id="rId19"/>
    <p:sldId id="452" r:id="rId20"/>
    <p:sldId id="453" r:id="rId21"/>
    <p:sldId id="449" r:id="rId22"/>
    <p:sldId id="435" r:id="rId23"/>
    <p:sldId id="445" r:id="rId24"/>
    <p:sldId id="446" r:id="rId25"/>
    <p:sldId id="454" r:id="rId26"/>
    <p:sldId id="455" r:id="rId27"/>
    <p:sldId id="447" r:id="rId28"/>
    <p:sldId id="283" r:id="rId29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1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2038" autoAdjust="0"/>
  </p:normalViewPr>
  <p:slideViewPr>
    <p:cSldViewPr>
      <p:cViewPr varScale="1">
        <p:scale>
          <a:sx n="161" d="100"/>
          <a:sy n="161" d="100"/>
        </p:scale>
        <p:origin x="15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07.03.2022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892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29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3234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257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911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8345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760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762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25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4695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9381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6767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544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3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924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666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523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899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43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761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yuan.lin@kristiania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javarevisited/time-to-say-goodbye-to-the-finalize-method-in-java-a2f5b7e4f1b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ucmanhphan.github.io/2019-12-22-Clean-code-with-validate-input%20/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14 (</a:t>
            </a:r>
            <a:r>
              <a:rPr lang="nb-NO" dirty="0" err="1"/>
              <a:t>of</a:t>
            </a:r>
            <a:r>
              <a:rPr lang="nb-NO" dirty="0"/>
              <a:t> 24)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2061729" y="5020414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2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4" y="404664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Garbage Collection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052736"/>
            <a:ext cx="11441537" cy="5457186"/>
          </a:xfrm>
        </p:spPr>
        <p:txBody>
          <a:bodyPr>
            <a:normAutofit/>
          </a:bodyPr>
          <a:lstStyle/>
          <a:p>
            <a:r>
              <a:rPr lang="en-US" dirty="0"/>
              <a:t>What is Garbage Collection in Java?</a:t>
            </a:r>
          </a:p>
          <a:p>
            <a:pPr lvl="1"/>
            <a:r>
              <a:rPr lang="en-US" sz="1800" dirty="0"/>
              <a:t>The main objective of Garbage Collection is to free heap memory by destroying the objects that don’t contain a reference.</a:t>
            </a:r>
          </a:p>
          <a:p>
            <a:r>
              <a:rPr lang="en-US" dirty="0"/>
              <a:t>There are various ways of releasing reference to an object to make it a candidate for Garbage Collection</a:t>
            </a:r>
          </a:p>
          <a:p>
            <a:pPr lvl="1"/>
            <a:r>
              <a:rPr lang="en-US" sz="1800" dirty="0"/>
              <a:t>By making a reference null</a:t>
            </a:r>
          </a:p>
          <a:p>
            <a:pPr lvl="1"/>
            <a:r>
              <a:rPr lang="en-US" sz="1800" dirty="0"/>
              <a:t>By assigning a reference to another</a:t>
            </a:r>
          </a:p>
          <a:p>
            <a:pPr lvl="1"/>
            <a:r>
              <a:rPr lang="en-US" sz="1800" dirty="0"/>
              <a:t>Object created inside a method will also make object eligible for garbage collection</a:t>
            </a:r>
          </a:p>
          <a:p>
            <a:r>
              <a:rPr lang="en-US" dirty="0"/>
              <a:t>Note that the object can not become a candidate for garbage collection until all references to it are discarded.</a:t>
            </a:r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AD96278-DE15-49E9-A0F7-B4A98B3C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717032"/>
            <a:ext cx="7272808" cy="26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Garbage </a:t>
            </a:r>
            <a:r>
              <a:rPr lang="nb-NO" altLang="nb-NO" dirty="0" err="1"/>
              <a:t>Collector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Before Java 9, the Object class has a finalize() method, which is automatically called by GC before it attempts to remove the object from the heap.</a:t>
            </a:r>
          </a:p>
          <a:p>
            <a:r>
              <a:rPr lang="en-US" sz="2400" dirty="0" err="1"/>
              <a:t>System.gc</a:t>
            </a:r>
            <a:r>
              <a:rPr lang="en-US" sz="2400" dirty="0"/>
              <a:t>() + @Override finalize() is a standard way of explicitly perform garbage collection.</a:t>
            </a:r>
          </a:p>
          <a:p>
            <a:r>
              <a:rPr lang="en-US" sz="2400" dirty="0"/>
              <a:t>Since Java 9, finalize() has been deprecated due to many reasons, i.e., leading to performance issues, deadlocks, and hangs…</a:t>
            </a:r>
          </a:p>
          <a:p>
            <a:r>
              <a:rPr lang="en-US" sz="2400" dirty="0" err="1"/>
              <a:t>Java.lang.ref.Cleaner</a:t>
            </a:r>
            <a:r>
              <a:rPr lang="en-US" sz="2400" dirty="0"/>
              <a:t> provides more flexible and efficient ways to release resources. </a:t>
            </a:r>
            <a:r>
              <a:rPr lang="en-US" sz="2400" dirty="0" err="1"/>
              <a:t>Whe</a:t>
            </a:r>
            <a:r>
              <a:rPr lang="en-US" sz="2400" dirty="0"/>
              <a:t> an object becomes unreachable.</a:t>
            </a:r>
          </a:p>
          <a:p>
            <a:endParaRPr lang="en-US" sz="2400" dirty="0"/>
          </a:p>
          <a:p>
            <a:r>
              <a:rPr lang="en-US" sz="2400" dirty="0"/>
              <a:t>Suggest reading: </a:t>
            </a:r>
            <a:r>
              <a:rPr lang="en-US" sz="2400" dirty="0">
                <a:hlinkClick r:id="rId3"/>
              </a:rPr>
              <a:t>https://medium.com/javarevisited/time-to-say-goodbye-to-the-finalize-method-in-java-a2f5b7e4f1b1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372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2614" y="116632"/>
            <a:ext cx="6408713" cy="850105"/>
          </a:xfrm>
        </p:spPr>
        <p:txBody>
          <a:bodyPr/>
          <a:lstStyle/>
          <a:p>
            <a:r>
              <a:rPr lang="nb-NO" altLang="nb-NO" dirty="0"/>
              <a:t>How to </a:t>
            </a:r>
            <a:r>
              <a:rPr lang="nb-NO" altLang="nb-NO" dirty="0" err="1"/>
              <a:t>use</a:t>
            </a:r>
            <a:r>
              <a:rPr lang="nb-NO" altLang="nb-NO" dirty="0"/>
              <a:t> </a:t>
            </a:r>
            <a:r>
              <a:rPr lang="nb-NO" altLang="nb-NO" dirty="0" err="1"/>
              <a:t>the</a:t>
            </a:r>
            <a:r>
              <a:rPr lang="nb-NO" altLang="nb-NO" dirty="0"/>
              <a:t> </a:t>
            </a:r>
            <a:r>
              <a:rPr lang="nb-NO" altLang="nb-NO" dirty="0" err="1"/>
              <a:t>Cleaner</a:t>
            </a:r>
            <a:r>
              <a:rPr lang="nb-NO" altLang="nb-NO" dirty="0"/>
              <a:t> </a:t>
            </a:r>
            <a:r>
              <a:rPr lang="nb-NO" altLang="nb-NO" dirty="0" err="1"/>
              <a:t>class</a:t>
            </a:r>
            <a:r>
              <a:rPr lang="nb-NO" altLang="nb-NO" dirty="0"/>
              <a:t>?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3294"/>
            <a:ext cx="10758187" cy="480662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nb-NO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83B80F1-BBFC-41F4-861A-BB1C3BAC42B7}"/>
              </a:ext>
            </a:extLst>
          </p:cNvPr>
          <p:cNvSpPr txBox="1">
            <a:spLocks/>
          </p:cNvSpPr>
          <p:nvPr/>
        </p:nvSpPr>
        <p:spPr>
          <a:xfrm>
            <a:off x="479375" y="1268760"/>
            <a:ext cx="4176465" cy="53935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Create the instance of Cleaner</a:t>
            </a:r>
          </a:p>
          <a:p>
            <a:r>
              <a:rPr lang="en-US" sz="2000" dirty="0"/>
              <a:t>Register a cleaning action for the object</a:t>
            </a:r>
          </a:p>
          <a:p>
            <a:r>
              <a:rPr lang="en-US" sz="2000" dirty="0"/>
              <a:t>The returned Cleanable object can be used to invoke the cleaning runnable action forcefully even before object is due for garbage collection. We can use clean() for it.</a:t>
            </a:r>
          </a:p>
          <a:p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also</a:t>
            </a:r>
            <a:r>
              <a:rPr lang="nb-NO" sz="2000" dirty="0"/>
              <a:t> do </a:t>
            </a:r>
            <a:r>
              <a:rPr lang="nb-NO" sz="2000" dirty="0" err="1"/>
              <a:t>some</a:t>
            </a:r>
            <a:r>
              <a:rPr lang="nb-NO" sz="2000" dirty="0"/>
              <a:t> </a:t>
            </a:r>
            <a:r>
              <a:rPr lang="nb-NO" sz="2000" dirty="0" err="1"/>
              <a:t>memory</a:t>
            </a:r>
            <a:r>
              <a:rPr lang="nb-NO" sz="2000" dirty="0"/>
              <a:t> intensive </a:t>
            </a:r>
            <a:r>
              <a:rPr lang="nb-NO" sz="2000" dirty="0" err="1"/>
              <a:t>work</a:t>
            </a:r>
            <a:r>
              <a:rPr lang="nb-NO" sz="2000" dirty="0"/>
              <a:t> to force JVM to </a:t>
            </a:r>
            <a:r>
              <a:rPr lang="nb-NO" sz="2000" dirty="0" err="1"/>
              <a:t>perform</a:t>
            </a:r>
            <a:r>
              <a:rPr lang="nb-NO" sz="2000" dirty="0"/>
              <a:t> </a:t>
            </a:r>
            <a:r>
              <a:rPr lang="nb-NO" sz="2000" dirty="0" err="1"/>
              <a:t>garbage</a:t>
            </a:r>
            <a:r>
              <a:rPr lang="nb-NO" sz="2000" dirty="0"/>
              <a:t> </a:t>
            </a:r>
            <a:r>
              <a:rPr lang="nb-NO" sz="2000" dirty="0" err="1"/>
              <a:t>collection</a:t>
            </a:r>
            <a:r>
              <a:rPr lang="nb-NO" sz="2000" dirty="0"/>
              <a:t> in order to </a:t>
            </a:r>
            <a:r>
              <a:rPr lang="nb-NO" sz="2000" dirty="0" err="1"/>
              <a:t>release</a:t>
            </a:r>
            <a:r>
              <a:rPr lang="nb-NO" sz="2000" dirty="0"/>
              <a:t> </a:t>
            </a:r>
            <a:r>
              <a:rPr lang="nb-NO" sz="2000" dirty="0" err="1"/>
              <a:t>memory</a:t>
            </a:r>
            <a:r>
              <a:rPr lang="nb-NO" sz="2000" dirty="0"/>
              <a:t>.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B753598-6EA4-4F97-93EB-6710DCC2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153" y="836712"/>
            <a:ext cx="6911174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2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Lambda </a:t>
            </a:r>
            <a:r>
              <a:rPr lang="nb-NO" altLang="nb-NO" dirty="0" err="1"/>
              <a:t>expression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6689009" cy="509714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Lambda expression is a new and important feature that is included in Java SE 8.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When there is a functional interface concept used, we can use lambda expression. We don’t need to define the method for providing the implementation. We just write implementation code.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Java Lambda syntax:  </a:t>
            </a:r>
            <a:r>
              <a:rPr lang="nb-NO" sz="2000" b="0" i="0" dirty="0">
                <a:solidFill>
                  <a:srgbClr val="000000"/>
                </a:solidFill>
                <a:effectLst/>
                <a:latin typeface="+mj-lt"/>
              </a:rPr>
              <a:t>(argument-list) -&gt; {body}  </a:t>
            </a:r>
          </a:p>
          <a:p>
            <a:pPr marL="407139" lvl="1" indent="0">
              <a:buNone/>
            </a:pPr>
            <a:r>
              <a:rPr lang="en-US" sz="1800" dirty="0">
                <a:latin typeface="+mj-lt"/>
              </a:rPr>
              <a:t>1)Argument-list: It can be empty or non-empty</a:t>
            </a:r>
          </a:p>
          <a:p>
            <a:pPr marL="407139" lvl="1" indent="0">
              <a:buNone/>
            </a:pPr>
            <a:r>
              <a:rPr lang="en-US" sz="1800" dirty="0">
                <a:latin typeface="+mj-lt"/>
              </a:rPr>
              <a:t>2) Arrow-token: it is used to link arguments-list and body of expression</a:t>
            </a:r>
          </a:p>
          <a:p>
            <a:pPr marL="407139" lvl="1" indent="0">
              <a:buNone/>
            </a:pPr>
            <a:r>
              <a:rPr lang="en-US" sz="1800" dirty="0">
                <a:latin typeface="+mj-lt"/>
              </a:rPr>
              <a:t>3) Body: It contains expressions and statements</a:t>
            </a:r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5382ADA-B701-491A-9899-52661A83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236152"/>
            <a:ext cx="4646916" cy="54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4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Lambda </a:t>
            </a:r>
            <a:r>
              <a:rPr lang="nb-NO" altLang="nb-NO" dirty="0" err="1"/>
              <a:t>expression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196752"/>
            <a:ext cx="5608889" cy="5313170"/>
          </a:xfrm>
        </p:spPr>
        <p:txBody>
          <a:bodyPr>
            <a:normAutofit/>
          </a:bodyPr>
          <a:lstStyle/>
          <a:p>
            <a:r>
              <a:rPr lang="nb-NO" sz="2000" dirty="0" err="1">
                <a:latin typeface="+mj-lt"/>
              </a:rPr>
              <a:t>We</a:t>
            </a:r>
            <a:r>
              <a:rPr lang="nb-NO" sz="2000" dirty="0">
                <a:latin typeface="+mj-lt"/>
              </a:rPr>
              <a:t> have used lambda </a:t>
            </a:r>
            <a:r>
              <a:rPr lang="nb-NO" sz="2000" dirty="0" err="1">
                <a:latin typeface="+mj-lt"/>
              </a:rPr>
              <a:t>expressions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before</a:t>
            </a:r>
            <a:r>
              <a:rPr lang="nb-NO" sz="2000" dirty="0">
                <a:latin typeface="+mj-lt"/>
              </a:rPr>
              <a:t>…</a:t>
            </a:r>
          </a:p>
          <a:p>
            <a:r>
              <a:rPr lang="en-US" sz="2000" dirty="0">
                <a:latin typeface="+mj-lt"/>
              </a:rPr>
              <a:t>Why use Lambda expression?</a:t>
            </a:r>
          </a:p>
          <a:p>
            <a:pPr lvl="1"/>
            <a:r>
              <a:rPr lang="en-US" sz="1800" dirty="0">
                <a:latin typeface="+mj-lt"/>
              </a:rPr>
              <a:t>To provide the implementation of functional interface</a:t>
            </a:r>
          </a:p>
          <a:p>
            <a:pPr lvl="1"/>
            <a:r>
              <a:rPr lang="en-US" sz="1800" dirty="0">
                <a:latin typeface="+mj-lt"/>
              </a:rPr>
              <a:t>Less coding</a:t>
            </a:r>
          </a:p>
          <a:p>
            <a:r>
              <a:rPr lang="nb-NO" sz="2000" dirty="0" err="1">
                <a:latin typeface="+mj-lt"/>
              </a:rPr>
              <a:t>When</a:t>
            </a:r>
            <a:r>
              <a:rPr lang="nb-NO" sz="2000" dirty="0">
                <a:latin typeface="+mj-lt"/>
              </a:rPr>
              <a:t> do </a:t>
            </a:r>
            <a:r>
              <a:rPr lang="nb-NO" sz="2000" dirty="0" err="1">
                <a:latin typeface="+mj-lt"/>
              </a:rPr>
              <a:t>we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usually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use</a:t>
            </a:r>
            <a:r>
              <a:rPr lang="nb-NO" sz="2000" dirty="0">
                <a:latin typeface="+mj-lt"/>
              </a:rPr>
              <a:t> Lambda </a:t>
            </a:r>
            <a:r>
              <a:rPr lang="nb-NO" sz="2000" dirty="0" err="1">
                <a:latin typeface="+mj-lt"/>
              </a:rPr>
              <a:t>expression</a:t>
            </a:r>
            <a:r>
              <a:rPr lang="nb-NO" sz="2000" dirty="0">
                <a:latin typeface="+mj-lt"/>
              </a:rPr>
              <a:t>?</a:t>
            </a:r>
          </a:p>
          <a:p>
            <a:pPr lvl="1"/>
            <a:r>
              <a:rPr lang="en-US" sz="1800" dirty="0">
                <a:latin typeface="+mj-lt"/>
              </a:rPr>
              <a:t>It is very useful in collection. It helps to iterate, filter, map and extract data from collection</a:t>
            </a:r>
          </a:p>
          <a:p>
            <a:pPr lvl="1"/>
            <a:r>
              <a:rPr lang="en-US" sz="1800" dirty="0">
                <a:latin typeface="+mj-lt"/>
              </a:rPr>
              <a:t>It can be used to sort and compare</a:t>
            </a:r>
          </a:p>
          <a:p>
            <a:pPr lvl="1"/>
            <a:r>
              <a:rPr lang="nb-NO" sz="1800" dirty="0">
                <a:latin typeface="+mj-lt"/>
              </a:rPr>
              <a:t>It </a:t>
            </a:r>
            <a:r>
              <a:rPr lang="nb-NO" sz="1800" dirty="0" err="1">
                <a:latin typeface="+mj-lt"/>
              </a:rPr>
              <a:t>can</a:t>
            </a:r>
            <a:r>
              <a:rPr lang="nb-NO" sz="1800" dirty="0">
                <a:latin typeface="+mj-lt"/>
              </a:rPr>
              <a:t> be used to </a:t>
            </a:r>
            <a:r>
              <a:rPr lang="nb-NO" sz="1800" dirty="0" err="1">
                <a:latin typeface="+mj-lt"/>
              </a:rPr>
              <a:t>create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thread</a:t>
            </a:r>
            <a:r>
              <a:rPr lang="nb-NO" sz="1800" dirty="0">
                <a:latin typeface="+mj-lt"/>
              </a:rPr>
              <a:t>..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4B25BB89-FBCD-4BE0-927E-6206CF2F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11" y="1268760"/>
            <a:ext cx="5498851" cy="193989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EA2E0F5-7F0B-4EF0-BBD7-AC7D65FD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045" y="3538685"/>
            <a:ext cx="5498851" cy="10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9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Lambda </a:t>
            </a:r>
            <a:r>
              <a:rPr lang="nb-NO" altLang="nb-NO" dirty="0" err="1"/>
              <a:t>expression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8561217" cy="5097146"/>
          </a:xfrm>
        </p:spPr>
        <p:txBody>
          <a:bodyPr>
            <a:normAutofit/>
          </a:bodyPr>
          <a:lstStyle/>
          <a:p>
            <a:r>
              <a:rPr lang="nb-NO" sz="2000" dirty="0" err="1">
                <a:latin typeface="+mj-lt"/>
              </a:rPr>
              <a:t>What</a:t>
            </a:r>
            <a:r>
              <a:rPr lang="nb-NO" sz="2000" dirty="0">
                <a:latin typeface="+mj-lt"/>
              </a:rPr>
              <a:t> is </a:t>
            </a:r>
            <a:r>
              <a:rPr lang="nb-NO" sz="2000" dirty="0" err="1">
                <a:latin typeface="+mj-lt"/>
              </a:rPr>
              <a:t>functional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interface</a:t>
            </a:r>
            <a:r>
              <a:rPr lang="nb-NO" sz="2000" dirty="0">
                <a:latin typeface="+mj-lt"/>
              </a:rPr>
              <a:t>?</a:t>
            </a:r>
            <a:endParaRPr lang="en-US" dirty="0">
              <a:latin typeface="+mj-lt"/>
            </a:endParaRPr>
          </a:p>
          <a:p>
            <a:r>
              <a:rPr lang="nb-NO" sz="1800" dirty="0"/>
              <a:t>A </a:t>
            </a:r>
            <a:r>
              <a:rPr lang="nb-NO" sz="1800" dirty="0" err="1"/>
              <a:t>functional</a:t>
            </a:r>
            <a:r>
              <a:rPr lang="nb-NO" sz="1800" dirty="0"/>
              <a:t> </a:t>
            </a:r>
            <a:r>
              <a:rPr lang="nb-NO" sz="1800" dirty="0" err="1"/>
              <a:t>interface</a:t>
            </a:r>
            <a:r>
              <a:rPr lang="nb-NO" sz="1800" dirty="0"/>
              <a:t> is a </a:t>
            </a:r>
            <a:r>
              <a:rPr lang="nb-NO" sz="1800" dirty="0" err="1"/>
              <a:t>interface</a:t>
            </a:r>
            <a:r>
              <a:rPr lang="nb-NO" sz="1800" dirty="0"/>
              <a:t> </a:t>
            </a:r>
            <a:r>
              <a:rPr lang="nb-NO" sz="1800" dirty="0" err="1"/>
              <a:t>that</a:t>
            </a:r>
            <a:r>
              <a:rPr lang="nb-NO" sz="1800" dirty="0"/>
              <a:t> </a:t>
            </a:r>
            <a:r>
              <a:rPr lang="nb-NO" sz="1800" dirty="0" err="1"/>
              <a:t>contains</a:t>
            </a:r>
            <a:r>
              <a:rPr lang="nb-NO" sz="1800" dirty="0"/>
              <a:t> </a:t>
            </a:r>
            <a:r>
              <a:rPr lang="nb-NO" sz="1800" dirty="0" err="1"/>
              <a:t>only</a:t>
            </a:r>
            <a:r>
              <a:rPr lang="nb-NO" sz="1800" dirty="0"/>
              <a:t> </a:t>
            </a:r>
            <a:r>
              <a:rPr lang="nb-NO" sz="1800" dirty="0" err="1"/>
              <a:t>one</a:t>
            </a:r>
            <a:r>
              <a:rPr lang="nb-NO" sz="1800" dirty="0"/>
              <a:t> </a:t>
            </a:r>
            <a:r>
              <a:rPr lang="nb-NO" sz="1800" dirty="0" err="1"/>
              <a:t>abstract</a:t>
            </a:r>
            <a:r>
              <a:rPr lang="nb-NO" sz="1800" dirty="0"/>
              <a:t> </a:t>
            </a:r>
            <a:r>
              <a:rPr lang="nb-NO" sz="1800" dirty="0" err="1"/>
              <a:t>method</a:t>
            </a:r>
            <a:endParaRPr lang="nb-NO" sz="1800" dirty="0"/>
          </a:p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interfaces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converted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Java SE 1.8. 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annotated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@FunctionalInterface.</a:t>
            </a:r>
          </a:p>
          <a:p>
            <a:pPr lvl="1"/>
            <a:r>
              <a:rPr lang="nb-NO" dirty="0" err="1"/>
              <a:t>Runnable</a:t>
            </a:r>
            <a:r>
              <a:rPr lang="nb-NO" dirty="0"/>
              <a:t>: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run() </a:t>
            </a:r>
            <a:r>
              <a:rPr lang="nb-NO" dirty="0" err="1"/>
              <a:t>method</a:t>
            </a:r>
            <a:endParaRPr lang="nb-NO" dirty="0"/>
          </a:p>
          <a:p>
            <a:pPr lvl="1"/>
            <a:r>
              <a:rPr lang="nb-NO" dirty="0" err="1"/>
              <a:t>Comparable</a:t>
            </a:r>
            <a:r>
              <a:rPr lang="nb-NO" dirty="0"/>
              <a:t>: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compareTo</a:t>
            </a:r>
            <a:r>
              <a:rPr lang="nb-NO" dirty="0"/>
              <a:t>() </a:t>
            </a:r>
            <a:r>
              <a:rPr lang="nb-NO" dirty="0" err="1"/>
              <a:t>method</a:t>
            </a:r>
            <a:endParaRPr lang="nb-NO" dirty="0"/>
          </a:p>
          <a:p>
            <a:pPr lvl="1"/>
            <a:r>
              <a:rPr lang="nb-NO" dirty="0" err="1"/>
              <a:t>ActionListener</a:t>
            </a:r>
            <a:r>
              <a:rPr lang="nb-NO" dirty="0"/>
              <a:t>: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actionPerformed</a:t>
            </a:r>
            <a:r>
              <a:rPr lang="nb-NO" dirty="0"/>
              <a:t>() </a:t>
            </a:r>
            <a:r>
              <a:rPr lang="nb-NO" dirty="0" err="1"/>
              <a:t>method</a:t>
            </a:r>
            <a:endParaRPr lang="nb-NO" dirty="0"/>
          </a:p>
          <a:p>
            <a:pPr lvl="1"/>
            <a:r>
              <a:rPr lang="nb-NO" dirty="0" err="1"/>
              <a:t>Callable</a:t>
            </a:r>
            <a:r>
              <a:rPr lang="nb-NO" dirty="0"/>
              <a:t>: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interface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contains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()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interface</a:t>
            </a:r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16D2A509-00F3-40E6-B658-D308C45C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4437111"/>
            <a:ext cx="3888432" cy="15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Lambda </a:t>
            </a:r>
            <a:r>
              <a:rPr lang="nb-NO" altLang="nb-NO" dirty="0" err="1"/>
              <a:t>expression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3160617" cy="5097146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+mj-lt"/>
              </a:rPr>
              <a:t>Our first lambda </a:t>
            </a:r>
            <a:r>
              <a:rPr lang="nb-NO" sz="2000" dirty="0" err="1">
                <a:latin typeface="+mj-lt"/>
              </a:rPr>
              <a:t>expression</a:t>
            </a:r>
            <a:r>
              <a:rPr lang="nb-NO" sz="2000" dirty="0">
                <a:latin typeface="+mj-lt"/>
              </a:rPr>
              <a:t>…</a:t>
            </a:r>
          </a:p>
          <a:p>
            <a:pPr lvl="1"/>
            <a:r>
              <a:rPr lang="nb-NO" sz="1800" dirty="0" err="1">
                <a:latin typeface="+mj-lt"/>
              </a:rPr>
              <a:t>Drawable</a:t>
            </a:r>
            <a:r>
              <a:rPr lang="nb-NO" sz="1800" dirty="0">
                <a:latin typeface="+mj-lt"/>
              </a:rPr>
              <a:t> is a </a:t>
            </a:r>
            <a:r>
              <a:rPr lang="nb-NO" sz="1800" dirty="0" err="1">
                <a:latin typeface="+mj-lt"/>
              </a:rPr>
              <a:t>functional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interface</a:t>
            </a:r>
            <a:endParaRPr lang="nb-NO" sz="1800" dirty="0">
              <a:latin typeface="+mj-lt"/>
            </a:endParaRPr>
          </a:p>
          <a:p>
            <a:pPr lvl="1"/>
            <a:r>
              <a:rPr lang="nb-NO" sz="1800" dirty="0" err="1">
                <a:latin typeface="+mj-lt"/>
              </a:rPr>
              <a:t>LambdaExample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implements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the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method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without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using</a:t>
            </a:r>
            <a:r>
              <a:rPr lang="nb-NO" sz="1800" dirty="0">
                <a:latin typeface="+mj-lt"/>
              </a:rPr>
              <a:t> lambda </a:t>
            </a:r>
            <a:r>
              <a:rPr lang="nb-NO" sz="1800" dirty="0" err="1">
                <a:latin typeface="+mj-lt"/>
              </a:rPr>
              <a:t>expressions</a:t>
            </a:r>
            <a:endParaRPr lang="nb-NO" sz="1800" dirty="0">
              <a:latin typeface="+mj-lt"/>
            </a:endParaRPr>
          </a:p>
          <a:p>
            <a:pPr lvl="1"/>
            <a:r>
              <a:rPr lang="nb-NO" sz="1800" dirty="0">
                <a:latin typeface="+mj-lt"/>
              </a:rPr>
              <a:t>LambdaExample2 </a:t>
            </a:r>
            <a:r>
              <a:rPr lang="nb-NO" sz="1800" dirty="0" err="1">
                <a:latin typeface="+mj-lt"/>
              </a:rPr>
              <a:t>implements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the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method</a:t>
            </a:r>
            <a:r>
              <a:rPr lang="nb-NO" sz="1800" dirty="0">
                <a:latin typeface="+mj-lt"/>
              </a:rPr>
              <a:t> </a:t>
            </a:r>
            <a:r>
              <a:rPr lang="nb-NO" sz="1800" dirty="0" err="1">
                <a:latin typeface="+mj-lt"/>
              </a:rPr>
              <a:t>with</a:t>
            </a:r>
            <a:r>
              <a:rPr lang="nb-NO" sz="1800" dirty="0">
                <a:latin typeface="+mj-lt"/>
              </a:rPr>
              <a:t> lambda </a:t>
            </a:r>
            <a:r>
              <a:rPr lang="nb-NO" sz="1800" dirty="0" err="1">
                <a:latin typeface="+mj-lt"/>
              </a:rPr>
              <a:t>expressions</a:t>
            </a:r>
            <a:r>
              <a:rPr lang="nb-NO" sz="1800" dirty="0">
                <a:latin typeface="+mj-lt"/>
              </a:rPr>
              <a:t>.</a:t>
            </a:r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53D0362-098D-47F8-A895-3F8AE7C0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11478"/>
            <a:ext cx="79914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1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Lambda </a:t>
            </a:r>
            <a:r>
              <a:rPr lang="nb-NO" altLang="nb-NO" dirty="0" err="1"/>
              <a:t>expression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12776"/>
            <a:ext cx="4600777" cy="5097146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+mj-lt"/>
              </a:rPr>
              <a:t>Lambda </a:t>
            </a:r>
            <a:r>
              <a:rPr lang="nb-NO" sz="2000" dirty="0" err="1">
                <a:latin typeface="+mj-lt"/>
              </a:rPr>
              <a:t>expression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can</a:t>
            </a:r>
            <a:r>
              <a:rPr lang="nb-NO" sz="2000" dirty="0">
                <a:latin typeface="+mj-lt"/>
              </a:rPr>
              <a:t> be </a:t>
            </a:r>
            <a:r>
              <a:rPr lang="nb-NO" sz="2000" dirty="0" err="1">
                <a:latin typeface="+mj-lt"/>
              </a:rPr>
              <a:t>with</a:t>
            </a:r>
            <a:r>
              <a:rPr lang="nb-NO" sz="2000" dirty="0">
                <a:latin typeface="+mj-lt"/>
              </a:rPr>
              <a:t> and </a:t>
            </a:r>
            <a:r>
              <a:rPr lang="nb-NO" sz="2000" dirty="0" err="1">
                <a:latin typeface="+mj-lt"/>
              </a:rPr>
              <a:t>without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return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keyword</a:t>
            </a:r>
            <a:r>
              <a:rPr lang="nb-NO" sz="2000" dirty="0">
                <a:latin typeface="+mj-lt"/>
              </a:rPr>
              <a:t>.</a:t>
            </a:r>
            <a:endParaRPr lang="nb-NO" sz="1800" dirty="0">
              <a:latin typeface="+mj-lt"/>
            </a:endParaRP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72C6FE2-309C-4B39-AC0B-9394F463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04865"/>
            <a:ext cx="5064185" cy="345638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A42115-EC4D-43A8-ABE3-98C9D29DF83B}"/>
              </a:ext>
            </a:extLst>
          </p:cNvPr>
          <p:cNvSpPr txBox="1">
            <a:spLocks/>
          </p:cNvSpPr>
          <p:nvPr/>
        </p:nvSpPr>
        <p:spPr>
          <a:xfrm>
            <a:off x="6456040" y="1412776"/>
            <a:ext cx="4600777" cy="50971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 dirty="0">
                <a:latin typeface="+mj-lt"/>
              </a:rPr>
              <a:t>Lambda </a:t>
            </a:r>
            <a:r>
              <a:rPr lang="nb-NO" sz="2000" dirty="0" err="1">
                <a:latin typeface="+mj-lt"/>
              </a:rPr>
              <a:t>expression</a:t>
            </a:r>
            <a:r>
              <a:rPr lang="nb-NO" sz="2000" dirty="0">
                <a:latin typeface="+mj-lt"/>
              </a:rPr>
              <a:t>: </a:t>
            </a:r>
            <a:r>
              <a:rPr lang="nb-NO" sz="2000" dirty="0" err="1">
                <a:latin typeface="+mj-lt"/>
              </a:rPr>
              <a:t>forEach</a:t>
            </a:r>
            <a:r>
              <a:rPr lang="nb-NO" sz="2000" dirty="0">
                <a:latin typeface="+mj-lt"/>
              </a:rPr>
              <a:t>.</a:t>
            </a:r>
            <a:endParaRPr lang="nb-NO" dirty="0">
              <a:latin typeface="+mj-lt"/>
            </a:endParaRPr>
          </a:p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711F847-D817-4BF7-95D1-71794F43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20" y="2204864"/>
            <a:ext cx="6424680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var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144153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From Java 10 we have var</a:t>
            </a:r>
          </a:p>
          <a:p>
            <a:r>
              <a:rPr lang="en-US" sz="2000" dirty="0"/>
              <a:t>We can use var instead of specifying the type when we declare a variable</a:t>
            </a:r>
          </a:p>
          <a:p>
            <a:pPr lvl="1"/>
            <a:r>
              <a:rPr lang="en-US" sz="2000" dirty="0"/>
              <a:t>For local variable declaration (in methods)</a:t>
            </a:r>
          </a:p>
          <a:p>
            <a:pPr lvl="1"/>
            <a:r>
              <a:rPr lang="en-US" sz="2000" dirty="0"/>
              <a:t>Only if we instantiate it in the same line</a:t>
            </a:r>
          </a:p>
          <a:p>
            <a:r>
              <a:rPr lang="en-US" sz="2000" dirty="0"/>
              <a:t>The compiler understands what type of variable to have (provided immediate initialization)</a:t>
            </a:r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9D191A-731D-4E8F-8198-E1C1D606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221088"/>
            <a:ext cx="838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More </a:t>
            </a:r>
            <a:r>
              <a:rPr lang="nb-NO" altLang="nb-NO" dirty="0" err="1"/>
              <a:t>about</a:t>
            </a:r>
            <a:r>
              <a:rPr lang="nb-NO" altLang="nb-NO" dirty="0"/>
              <a:t> </a:t>
            </a:r>
            <a:r>
              <a:rPr lang="nb-NO" altLang="nb-NO" dirty="0" err="1"/>
              <a:t>Exception</a:t>
            </a:r>
            <a:r>
              <a:rPr lang="nb-NO" altLang="nb-NO" dirty="0"/>
              <a:t> handling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1441537" cy="5169154"/>
          </a:xfrm>
        </p:spPr>
        <p:txBody>
          <a:bodyPr>
            <a:normAutofit/>
          </a:bodyPr>
          <a:lstStyle/>
          <a:p>
            <a:r>
              <a:rPr lang="nb-NO" sz="2000" dirty="0" err="1"/>
              <a:t>Remember</a:t>
            </a:r>
            <a:r>
              <a:rPr lang="nb-NO" sz="2000" dirty="0"/>
              <a:t> </a:t>
            </a:r>
            <a:r>
              <a:rPr lang="nb-NO" sz="2000" dirty="0" err="1"/>
              <a:t>try</a:t>
            </a:r>
            <a:r>
              <a:rPr lang="nb-NO" sz="2000" dirty="0"/>
              <a:t>/</a:t>
            </a:r>
            <a:r>
              <a:rPr lang="nb-NO" sz="2000" dirty="0" err="1"/>
              <a:t>catch</a:t>
            </a:r>
            <a:r>
              <a:rPr lang="nb-NO" sz="2000" dirty="0"/>
              <a:t>/</a:t>
            </a:r>
            <a:r>
              <a:rPr lang="nb-NO" sz="2000" dirty="0" err="1"/>
              <a:t>finally</a:t>
            </a:r>
            <a:r>
              <a:rPr lang="nb-NO" sz="2000" dirty="0"/>
              <a:t>?</a:t>
            </a:r>
          </a:p>
          <a:p>
            <a:pPr lvl="1"/>
            <a:r>
              <a:rPr lang="nb-NO" dirty="0"/>
              <a:t>In </a:t>
            </a:r>
            <a:r>
              <a:rPr lang="nb-NO" dirty="0" err="1"/>
              <a:t>addition</a:t>
            </a:r>
            <a:r>
              <a:rPr lang="nb-NO" dirty="0"/>
              <a:t> to </a:t>
            </a:r>
            <a:r>
              <a:rPr lang="nb-NO" dirty="0" err="1"/>
              <a:t>try</a:t>
            </a:r>
            <a:r>
              <a:rPr lang="nb-NO" dirty="0"/>
              <a:t>/</a:t>
            </a:r>
            <a:r>
              <a:rPr lang="nb-NO" dirty="0" err="1"/>
              <a:t>catch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have a </a:t>
            </a:r>
            <a:r>
              <a:rPr lang="nb-NO" dirty="0" err="1"/>
              <a:t>finally</a:t>
            </a:r>
            <a:r>
              <a:rPr lang="nb-NO" dirty="0"/>
              <a:t> </a:t>
            </a:r>
            <a:r>
              <a:rPr lang="nb-NO" dirty="0" err="1"/>
              <a:t>block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runs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catch</a:t>
            </a:r>
            <a:r>
              <a:rPr lang="nb-NO" dirty="0"/>
              <a:t>.</a:t>
            </a:r>
          </a:p>
          <a:p>
            <a:pPr lvl="1"/>
            <a:r>
              <a:rPr lang="nb-NO" dirty="0" err="1"/>
              <a:t>Finally</a:t>
            </a:r>
            <a:r>
              <a:rPr lang="nb-NO" dirty="0"/>
              <a:t> </a:t>
            </a:r>
            <a:r>
              <a:rPr lang="nb-NO" dirty="0" err="1"/>
              <a:t>block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executed</a:t>
            </a:r>
            <a:r>
              <a:rPr lang="nb-NO" dirty="0"/>
              <a:t> in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circumstances</a:t>
            </a:r>
            <a:r>
              <a:rPr lang="nb-NO" dirty="0"/>
              <a:t> as </a:t>
            </a:r>
            <a:r>
              <a:rPr lang="nb-NO" dirty="0" err="1"/>
              <a:t>shown</a:t>
            </a:r>
            <a:r>
              <a:rPr lang="nb-NO" dirty="0"/>
              <a:t> </a:t>
            </a:r>
            <a:r>
              <a:rPr lang="nb-NO" dirty="0" err="1"/>
              <a:t>below</a:t>
            </a:r>
            <a:endParaRPr lang="nb-NO" dirty="0"/>
          </a:p>
          <a:p>
            <a:pPr lvl="1"/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usually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cleaningup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in </a:t>
            </a:r>
            <a:r>
              <a:rPr lang="nb-NO" dirty="0" err="1"/>
              <a:t>finally</a:t>
            </a:r>
            <a:r>
              <a:rPr lang="nb-NO" dirty="0"/>
              <a:t> </a:t>
            </a:r>
            <a:r>
              <a:rPr lang="nb-NO" dirty="0" err="1"/>
              <a:t>block</a:t>
            </a:r>
            <a:r>
              <a:rPr lang="nb-NO" dirty="0"/>
              <a:t>  </a:t>
            </a:r>
            <a:endParaRPr lang="nb-NO" sz="1400" dirty="0"/>
          </a:p>
          <a:p>
            <a:endParaRPr lang="nb-NO" sz="180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439E1F13-6A06-437A-9DBC-82C79DA4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8" y="3116750"/>
            <a:ext cx="3866202" cy="374125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7EBAC4F-2192-4907-BD4F-B536BC28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80" y="3116750"/>
            <a:ext cx="3847204" cy="3744415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7E157A-5E5C-4671-9B79-4A3E2D082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56" y="3118320"/>
            <a:ext cx="3604276" cy="37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1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A Recap of Optional</a:t>
            </a:r>
          </a:p>
          <a:p>
            <a:r>
              <a:rPr lang="en-US" sz="2400" dirty="0"/>
              <a:t>Validation</a:t>
            </a:r>
          </a:p>
          <a:p>
            <a:r>
              <a:rPr lang="en-US" sz="2400" dirty="0"/>
              <a:t>Java life cycle &amp; Garbage collector</a:t>
            </a:r>
          </a:p>
          <a:p>
            <a:r>
              <a:rPr lang="en-US" sz="2400" dirty="0"/>
              <a:t>Lambda expression</a:t>
            </a:r>
          </a:p>
          <a:p>
            <a:r>
              <a:rPr lang="en-US" sz="2400" dirty="0"/>
              <a:t>Some Small Picks</a:t>
            </a:r>
          </a:p>
          <a:p>
            <a:pPr lvl="1"/>
            <a:r>
              <a:rPr lang="en-US" sz="2200" dirty="0"/>
              <a:t>Var</a:t>
            </a:r>
          </a:p>
          <a:p>
            <a:pPr lvl="1"/>
            <a:r>
              <a:rPr lang="en-US" sz="2200" dirty="0"/>
              <a:t>Method reference</a:t>
            </a:r>
          </a:p>
          <a:p>
            <a:pPr lvl="1"/>
            <a:r>
              <a:rPr lang="en-US" sz="2200" dirty="0"/>
              <a:t>More about Exception handling</a:t>
            </a:r>
          </a:p>
          <a:p>
            <a:pPr lvl="1"/>
            <a:r>
              <a:rPr lang="en-US" sz="2000" dirty="0"/>
              <a:t>High cohesion, low coupling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53F2F1-0E07-4DCA-8414-0BD113C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Try-with-resources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6C9647-8661-4A99-8939-C33D41CD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871426"/>
            <a:ext cx="5176841" cy="4638496"/>
          </a:xfrm>
        </p:spPr>
        <p:txBody>
          <a:bodyPr>
            <a:noAutofit/>
          </a:bodyPr>
          <a:lstStyle/>
          <a:p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Replacing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-catch-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try-with-resources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declare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or more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try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-catch-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clause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finally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block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ensure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endParaRPr lang="nb-NO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try-with-resources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resource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nb-NO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automatically</a:t>
            </a:r>
            <a:endParaRPr lang="nb-NO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b-NO" sz="20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F49E0CA-4486-412B-9D7A-AC8F5C0C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02" y="11658"/>
            <a:ext cx="4938668" cy="411965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0C968C5-E093-47D3-B097-35DBCF61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02" y="4172230"/>
            <a:ext cx="4934698" cy="26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Custom</a:t>
            </a:r>
            <a:r>
              <a:rPr lang="nb-NO" altLang="nb-NO" dirty="0"/>
              <a:t> </a:t>
            </a:r>
            <a:r>
              <a:rPr lang="nb-NO" altLang="nb-NO" dirty="0" err="1"/>
              <a:t>exceptions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4816801" cy="5169154"/>
          </a:xfrm>
        </p:spPr>
        <p:txBody>
          <a:bodyPr>
            <a:normAutofit/>
          </a:bodyPr>
          <a:lstStyle/>
          <a:p>
            <a:r>
              <a:rPr lang="nb-NO" sz="2000" dirty="0"/>
              <a:t>If </a:t>
            </a:r>
            <a:r>
              <a:rPr lang="nb-NO" sz="2000" dirty="0" err="1"/>
              <a:t>we</a:t>
            </a:r>
            <a:r>
              <a:rPr lang="nb-NO" sz="2000" dirty="0"/>
              <a:t> do not </a:t>
            </a:r>
            <a:r>
              <a:rPr lang="nb-NO" sz="2000" dirty="0" err="1"/>
              <a:t>find</a:t>
            </a:r>
            <a:r>
              <a:rPr lang="nb-NO" sz="2000" dirty="0"/>
              <a:t> an </a:t>
            </a:r>
            <a:r>
              <a:rPr lang="nb-NO" sz="2000" dirty="0" err="1"/>
              <a:t>appropriately</a:t>
            </a:r>
            <a:r>
              <a:rPr lang="nb-NO" sz="2000" dirty="0"/>
              <a:t> </a:t>
            </a:r>
            <a:r>
              <a:rPr lang="nb-NO" sz="2000" dirty="0" err="1"/>
              <a:t>available</a:t>
            </a:r>
            <a:r>
              <a:rPr lang="nb-NO" sz="2000" dirty="0"/>
              <a:t> </a:t>
            </a:r>
            <a:r>
              <a:rPr lang="nb-NO" sz="2000" dirty="0" err="1"/>
              <a:t>exception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Java </a:t>
            </a:r>
            <a:r>
              <a:rPr lang="nb-NO" sz="2000" dirty="0" err="1"/>
              <a:t>library</a:t>
            </a:r>
            <a:r>
              <a:rPr lang="nb-NO" sz="2000" dirty="0"/>
              <a:t>, </a:t>
            </a:r>
            <a:r>
              <a:rPr lang="nb-NO" sz="2000" dirty="0" err="1"/>
              <a:t>then</a:t>
            </a:r>
            <a:r>
              <a:rPr lang="nb-NO" sz="2000" dirty="0"/>
              <a:t>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create</a:t>
            </a:r>
            <a:r>
              <a:rPr lang="nb-NO" sz="2000" dirty="0"/>
              <a:t> </a:t>
            </a:r>
            <a:r>
              <a:rPr lang="nb-NO" sz="2000" dirty="0" err="1"/>
              <a:t>our</a:t>
            </a:r>
            <a:r>
              <a:rPr lang="nb-NO" sz="2000" dirty="0"/>
              <a:t> </a:t>
            </a:r>
            <a:r>
              <a:rPr lang="nb-NO" sz="2000" dirty="0" err="1"/>
              <a:t>own</a:t>
            </a:r>
            <a:r>
              <a:rPr lang="nb-NO" sz="2000" dirty="0"/>
              <a:t>.</a:t>
            </a:r>
          </a:p>
          <a:p>
            <a:r>
              <a:rPr lang="nb-NO" sz="2000" dirty="0"/>
              <a:t>All </a:t>
            </a:r>
            <a:r>
              <a:rPr lang="nb-NO" sz="2000" dirty="0" err="1"/>
              <a:t>custom</a:t>
            </a:r>
            <a:r>
              <a:rPr lang="nb-NO" sz="2000" dirty="0"/>
              <a:t> </a:t>
            </a:r>
            <a:r>
              <a:rPr lang="nb-NO" sz="2000" dirty="0" err="1"/>
              <a:t>exceptions</a:t>
            </a:r>
            <a:r>
              <a:rPr lang="nb-NO" sz="2000" dirty="0"/>
              <a:t> </a:t>
            </a:r>
            <a:r>
              <a:rPr lang="nb-NO" sz="2000" dirty="0" err="1"/>
              <a:t>inherit</a:t>
            </a:r>
            <a:r>
              <a:rPr lang="nb-NO" sz="2000" dirty="0"/>
              <a:t> from </a:t>
            </a:r>
            <a:r>
              <a:rPr lang="nb-NO" sz="2000" dirty="0" err="1"/>
              <a:t>Exception</a:t>
            </a:r>
            <a:r>
              <a:rPr lang="nb-NO" sz="2000" dirty="0"/>
              <a:t> </a:t>
            </a:r>
            <a:r>
              <a:rPr lang="nb-NO" sz="2000" dirty="0" err="1"/>
              <a:t>class</a:t>
            </a:r>
            <a:r>
              <a:rPr lang="nb-NO" sz="2000" dirty="0"/>
              <a:t>.</a:t>
            </a:r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should</a:t>
            </a:r>
            <a:r>
              <a:rPr lang="nb-NO" sz="2000" dirty="0"/>
              <a:t> do </a:t>
            </a:r>
            <a:r>
              <a:rPr lang="nb-NO" sz="2000" dirty="0" err="1"/>
              <a:t>following</a:t>
            </a:r>
            <a:r>
              <a:rPr lang="nb-NO" sz="2000" dirty="0"/>
              <a:t>:</a:t>
            </a:r>
          </a:p>
          <a:p>
            <a:pPr lvl="1"/>
            <a:r>
              <a:rPr lang="nb-NO" sz="1800" dirty="0" err="1"/>
              <a:t>Find</a:t>
            </a:r>
            <a:r>
              <a:rPr lang="nb-NO" sz="1800" dirty="0"/>
              <a:t> </a:t>
            </a:r>
            <a:r>
              <a:rPr lang="nb-NO" sz="1800" dirty="0" err="1"/>
              <a:t>out</a:t>
            </a:r>
            <a:r>
              <a:rPr lang="nb-NO" sz="1800" dirty="0"/>
              <a:t> </a:t>
            </a:r>
            <a:r>
              <a:rPr lang="nb-NO" sz="1800" dirty="0" err="1"/>
              <a:t>which</a:t>
            </a:r>
            <a:r>
              <a:rPr lang="nb-NO" sz="1800" dirty="0"/>
              <a:t> </a:t>
            </a:r>
            <a:r>
              <a:rPr lang="nb-NO" sz="1800" dirty="0" err="1"/>
              <a:t>exception</a:t>
            </a:r>
            <a:r>
              <a:rPr lang="nb-NO" sz="1800" dirty="0"/>
              <a:t> </a:t>
            </a:r>
            <a:r>
              <a:rPr lang="nb-NO" sz="1800" dirty="0" err="1"/>
              <a:t>you</a:t>
            </a:r>
            <a:r>
              <a:rPr lang="nb-NO" sz="1800" dirty="0"/>
              <a:t> </a:t>
            </a:r>
            <a:r>
              <a:rPr lang="nb-NO" sz="1800" dirty="0" err="1"/>
              <a:t>want</a:t>
            </a:r>
            <a:r>
              <a:rPr lang="nb-NO" sz="1800" dirty="0"/>
              <a:t> to </a:t>
            </a:r>
            <a:r>
              <a:rPr lang="nb-NO" sz="1800" dirty="0" err="1"/>
              <a:t>extend</a:t>
            </a:r>
            <a:r>
              <a:rPr lang="nb-NO" sz="1800" dirty="0"/>
              <a:t> (</a:t>
            </a:r>
            <a:r>
              <a:rPr lang="nb-NO" sz="1800" dirty="0" err="1"/>
              <a:t>inherit</a:t>
            </a:r>
            <a:r>
              <a:rPr lang="nb-NO" sz="1800" dirty="0"/>
              <a:t> from), </a:t>
            </a:r>
            <a:r>
              <a:rPr lang="nb-NO" sz="1800" dirty="0" err="1"/>
              <a:t>checked</a:t>
            </a:r>
            <a:r>
              <a:rPr lang="nb-NO" sz="1800" dirty="0"/>
              <a:t> or </a:t>
            </a:r>
            <a:r>
              <a:rPr lang="nb-NO" sz="1800" dirty="0" err="1"/>
              <a:t>unchecked</a:t>
            </a:r>
            <a:r>
              <a:rPr lang="nb-NO" sz="1800" dirty="0"/>
              <a:t>?</a:t>
            </a:r>
          </a:p>
          <a:p>
            <a:pPr lvl="1"/>
            <a:r>
              <a:rPr lang="nb-NO" sz="1800" dirty="0" err="1"/>
              <a:t>Create</a:t>
            </a:r>
            <a:r>
              <a:rPr lang="nb-NO" sz="1800" dirty="0"/>
              <a:t> </a:t>
            </a:r>
            <a:r>
              <a:rPr lang="nb-NO" sz="1800" dirty="0" err="1"/>
              <a:t>constructors</a:t>
            </a:r>
            <a:r>
              <a:rPr lang="nb-NO" sz="1800" dirty="0"/>
              <a:t> </a:t>
            </a:r>
            <a:r>
              <a:rPr lang="nb-NO" sz="1800" dirty="0" err="1"/>
              <a:t>which</a:t>
            </a:r>
            <a:r>
              <a:rPr lang="nb-NO" sz="1800" dirty="0"/>
              <a:t> </a:t>
            </a:r>
            <a:r>
              <a:rPr lang="nb-NO" sz="1800" dirty="0" err="1"/>
              <a:t>harmonize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constructors</a:t>
            </a:r>
            <a:r>
              <a:rPr lang="nb-NO" sz="1800" dirty="0"/>
              <a:t> in </a:t>
            </a:r>
            <a:r>
              <a:rPr lang="nb-NO" sz="1800" dirty="0" err="1"/>
              <a:t>the</a:t>
            </a:r>
            <a:r>
              <a:rPr lang="nb-NO" sz="1800" dirty="0"/>
              <a:t> super </a:t>
            </a:r>
            <a:r>
              <a:rPr lang="nb-NO" sz="1800" dirty="0" err="1"/>
              <a:t>class</a:t>
            </a:r>
            <a:endParaRPr lang="nb-NO" sz="1800" dirty="0"/>
          </a:p>
          <a:p>
            <a:pPr lvl="1"/>
            <a:r>
              <a:rPr lang="nb-NO" sz="1800" dirty="0"/>
              <a:t>Be sure to </a:t>
            </a:r>
            <a:r>
              <a:rPr lang="nb-NO" sz="1800" dirty="0" err="1"/>
              <a:t>call</a:t>
            </a:r>
            <a:r>
              <a:rPr lang="nb-NO" sz="1800" dirty="0"/>
              <a:t> </a:t>
            </a:r>
            <a:r>
              <a:rPr lang="nb-NO" sz="1800" dirty="0" err="1"/>
              <a:t>your</a:t>
            </a:r>
            <a:r>
              <a:rPr lang="nb-NO" sz="1800" dirty="0"/>
              <a:t> </a:t>
            </a:r>
            <a:r>
              <a:rPr lang="nb-NO" sz="1800" dirty="0" err="1"/>
              <a:t>class</a:t>
            </a:r>
            <a:r>
              <a:rPr lang="nb-NO" sz="1800" dirty="0"/>
              <a:t> &lt;</a:t>
            </a:r>
            <a:r>
              <a:rPr lang="nb-NO" sz="1800" dirty="0" err="1"/>
              <a:t>descriptive</a:t>
            </a:r>
            <a:r>
              <a:rPr lang="nb-NO" sz="1800" dirty="0"/>
              <a:t> </a:t>
            </a:r>
            <a:r>
              <a:rPr lang="nb-NO" sz="1800" dirty="0" err="1"/>
              <a:t>name</a:t>
            </a:r>
            <a:r>
              <a:rPr lang="nb-NO" sz="1800" dirty="0"/>
              <a:t>&gt;</a:t>
            </a:r>
            <a:r>
              <a:rPr lang="nb-NO" sz="1800" dirty="0" err="1"/>
              <a:t>Exception</a:t>
            </a:r>
            <a:endParaRPr lang="nb-NO" sz="1800" dirty="0"/>
          </a:p>
          <a:p>
            <a:endParaRPr lang="nb-NO" sz="18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49E1415-196A-4D18-B626-A192637D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484784"/>
            <a:ext cx="6633255" cy="30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Method </a:t>
            </a:r>
            <a:r>
              <a:rPr lang="nb-NO" altLang="nb-NO" dirty="0" err="1"/>
              <a:t>reference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84784"/>
            <a:ext cx="11441537" cy="5025138"/>
          </a:xfrm>
        </p:spPr>
        <p:txBody>
          <a:bodyPr>
            <a:normAutofit/>
          </a:bodyPr>
          <a:lstStyle/>
          <a:p>
            <a:r>
              <a:rPr lang="en-US" sz="2000" dirty="0"/>
              <a:t>Java 8 provides a new feature called method reference. It is used to refer method of functional interface.</a:t>
            </a:r>
          </a:p>
          <a:p>
            <a:r>
              <a:rPr lang="en-US" sz="2000" dirty="0"/>
              <a:t>If you are using lambda expression to just referring to a method, you can replace lambda expression with method reference.</a:t>
            </a:r>
          </a:p>
          <a:p>
            <a:r>
              <a:rPr lang="en-US" sz="2000" dirty="0"/>
              <a:t>Types of method references</a:t>
            </a:r>
          </a:p>
          <a:p>
            <a:pPr lvl="1"/>
            <a:r>
              <a:rPr lang="en-US" sz="1800" dirty="0"/>
              <a:t>Reference to a static method. Syntax is </a:t>
            </a:r>
            <a:r>
              <a:rPr lang="en-US" sz="1800" dirty="0" err="1"/>
              <a:t>ClassName</a:t>
            </a:r>
            <a:r>
              <a:rPr lang="en-US" sz="1800" dirty="0"/>
              <a:t>::</a:t>
            </a:r>
            <a:r>
              <a:rPr lang="en-US" sz="1800" dirty="0" err="1"/>
              <a:t>MethodName</a:t>
            </a:r>
            <a:endParaRPr lang="en-US" sz="1800" dirty="0"/>
          </a:p>
          <a:p>
            <a:pPr lvl="1"/>
            <a:r>
              <a:rPr lang="en-US" sz="1800" dirty="0"/>
              <a:t>Reference to an instance method. Syntax is </a:t>
            </a:r>
            <a:r>
              <a:rPr lang="en-US" sz="1800" dirty="0" err="1"/>
              <a:t>InstanceName</a:t>
            </a:r>
            <a:r>
              <a:rPr lang="en-US" sz="1800" dirty="0"/>
              <a:t>::</a:t>
            </a:r>
            <a:r>
              <a:rPr lang="en-US" sz="1800" dirty="0" err="1"/>
              <a:t>MethodName</a:t>
            </a:r>
            <a:endParaRPr lang="en-US" sz="1800" dirty="0"/>
          </a:p>
          <a:p>
            <a:r>
              <a:rPr lang="nb-NO" sz="2000" dirty="0" err="1"/>
              <a:t>There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many</a:t>
            </a:r>
            <a:r>
              <a:rPr lang="nb-NO" sz="2000" dirty="0"/>
              <a:t> </a:t>
            </a:r>
            <a:r>
              <a:rPr lang="nb-NO" sz="2000" dirty="0" err="1"/>
              <a:t>interfaces</a:t>
            </a:r>
            <a:r>
              <a:rPr lang="nb-NO" sz="2000" dirty="0"/>
              <a:t>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converted</a:t>
            </a:r>
            <a:r>
              <a:rPr lang="nb-NO" sz="2000" dirty="0"/>
              <a:t> </a:t>
            </a:r>
            <a:r>
              <a:rPr lang="nb-NO" sz="2000" dirty="0" err="1"/>
              <a:t>into</a:t>
            </a:r>
            <a:r>
              <a:rPr lang="nb-NO" sz="2000" dirty="0"/>
              <a:t> </a:t>
            </a:r>
            <a:r>
              <a:rPr lang="nb-NO" sz="2000" dirty="0" err="1"/>
              <a:t>functional</a:t>
            </a:r>
            <a:r>
              <a:rPr lang="nb-NO" sz="2000" dirty="0"/>
              <a:t> </a:t>
            </a:r>
            <a:r>
              <a:rPr lang="nb-NO" sz="2000" dirty="0" err="1"/>
              <a:t>interface</a:t>
            </a:r>
            <a:r>
              <a:rPr lang="nb-NO" sz="2000" dirty="0"/>
              <a:t> </a:t>
            </a:r>
            <a:r>
              <a:rPr lang="nb-NO" sz="2000" dirty="0" err="1"/>
              <a:t>since</a:t>
            </a:r>
            <a:r>
              <a:rPr lang="nb-NO" sz="2000" dirty="0"/>
              <a:t> Java SE 1.8. For </a:t>
            </a:r>
            <a:r>
              <a:rPr lang="nb-NO" sz="2000" dirty="0" err="1"/>
              <a:t>example</a:t>
            </a:r>
            <a:r>
              <a:rPr lang="nb-NO" sz="2000" dirty="0"/>
              <a:t>,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err="1"/>
              <a:t>list.forEach</a:t>
            </a:r>
            <a:r>
              <a:rPr lang="nb-NO" sz="2000" dirty="0"/>
              <a:t>(item-&gt;</a:t>
            </a:r>
            <a:r>
              <a:rPr lang="nb-NO" sz="2000" dirty="0" err="1"/>
              <a:t>System.out.println</a:t>
            </a:r>
            <a:r>
              <a:rPr lang="nb-NO" sz="2000" dirty="0"/>
              <a:t>(item))</a:t>
            </a:r>
          </a:p>
          <a:p>
            <a:pPr marL="0" indent="0">
              <a:buNone/>
            </a:pPr>
            <a:r>
              <a:rPr lang="nb-NO" sz="2000" dirty="0"/>
              <a:t>   </a:t>
            </a:r>
            <a:r>
              <a:rPr lang="nb-NO" sz="2000" dirty="0" err="1"/>
              <a:t>can</a:t>
            </a:r>
            <a:r>
              <a:rPr lang="nb-NO" sz="2000" dirty="0"/>
              <a:t> be </a:t>
            </a:r>
            <a:r>
              <a:rPr lang="nb-NO" sz="2000" dirty="0" err="1"/>
              <a:t>converted</a:t>
            </a:r>
            <a:r>
              <a:rPr lang="nb-NO" sz="2000" dirty="0"/>
              <a:t> to</a:t>
            </a:r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err="1"/>
              <a:t>list.forEach</a:t>
            </a:r>
            <a:r>
              <a:rPr lang="nb-NO" sz="2000" dirty="0"/>
              <a:t>(</a:t>
            </a:r>
            <a:r>
              <a:rPr lang="nb-NO" sz="2000" dirty="0" err="1"/>
              <a:t>System.out</a:t>
            </a:r>
            <a:r>
              <a:rPr lang="nb-NO" sz="2000" dirty="0"/>
              <a:t>::</a:t>
            </a:r>
            <a:r>
              <a:rPr lang="nb-NO" sz="2000" dirty="0" err="1"/>
              <a:t>println</a:t>
            </a:r>
            <a:r>
              <a:rPr lang="nb-NO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3845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Method </a:t>
            </a:r>
            <a:r>
              <a:rPr lang="nb-NO" altLang="nb-NO" dirty="0" err="1"/>
              <a:t>reference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484784"/>
            <a:ext cx="4672785" cy="5025138"/>
          </a:xfrm>
        </p:spPr>
        <p:txBody>
          <a:bodyPr>
            <a:normAutofit/>
          </a:bodyPr>
          <a:lstStyle/>
          <a:p>
            <a:r>
              <a:rPr lang="nb-NO" sz="2000" dirty="0" err="1"/>
              <a:t>Example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right shows lambda and </a:t>
            </a:r>
            <a:r>
              <a:rPr lang="nb-NO" sz="2000" dirty="0" err="1"/>
              <a:t>method</a:t>
            </a:r>
            <a:r>
              <a:rPr lang="nb-NO" sz="2000" dirty="0"/>
              <a:t> </a:t>
            </a:r>
            <a:r>
              <a:rPr lang="nb-NO" sz="2000" dirty="0" err="1"/>
              <a:t>reference</a:t>
            </a:r>
            <a:endParaRPr lang="nb-NO" sz="2000" dirty="0"/>
          </a:p>
          <a:p>
            <a:r>
              <a:rPr lang="nb-NO" sz="2000" dirty="0" err="1"/>
              <a:t>Drawable</a:t>
            </a:r>
            <a:r>
              <a:rPr lang="nb-NO" sz="2000" dirty="0"/>
              <a:t> is a </a:t>
            </a:r>
            <a:r>
              <a:rPr lang="nb-NO" sz="2000" dirty="0" err="1"/>
              <a:t>functional</a:t>
            </a:r>
            <a:r>
              <a:rPr lang="nb-NO" sz="2000" dirty="0"/>
              <a:t> </a:t>
            </a:r>
            <a:r>
              <a:rPr lang="nb-NO" sz="2000" dirty="0" err="1"/>
              <a:t>interface</a:t>
            </a:r>
            <a:endParaRPr lang="nb-NO" sz="2000" dirty="0"/>
          </a:p>
          <a:p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replace</a:t>
            </a:r>
            <a:r>
              <a:rPr lang="nb-NO" sz="2000" dirty="0"/>
              <a:t> lambda </a:t>
            </a:r>
            <a:r>
              <a:rPr lang="nb-NO" sz="2000" dirty="0" err="1"/>
              <a:t>expressions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method</a:t>
            </a:r>
            <a:r>
              <a:rPr lang="nb-NO" sz="2000" dirty="0"/>
              <a:t> </a:t>
            </a:r>
            <a:r>
              <a:rPr lang="nb-NO" sz="2000" dirty="0" err="1"/>
              <a:t>references</a:t>
            </a:r>
            <a:r>
              <a:rPr lang="nb-NO" sz="2000" dirty="0"/>
              <a:t>.</a:t>
            </a:r>
          </a:p>
          <a:p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illustrate</a:t>
            </a:r>
            <a:r>
              <a:rPr lang="nb-NO" sz="2000" dirty="0"/>
              <a:t> </a:t>
            </a:r>
            <a:r>
              <a:rPr lang="nb-NO" sz="2000" dirty="0" err="1"/>
              <a:t>both</a:t>
            </a:r>
            <a:r>
              <a:rPr lang="nb-NO" sz="2000" dirty="0"/>
              <a:t> </a:t>
            </a:r>
            <a:r>
              <a:rPr lang="nb-NO" sz="2000" dirty="0" err="1"/>
              <a:t>static</a:t>
            </a:r>
            <a:r>
              <a:rPr lang="nb-NO" sz="2000" dirty="0"/>
              <a:t> and </a:t>
            </a:r>
            <a:r>
              <a:rPr lang="nb-NO" sz="2000" dirty="0" err="1"/>
              <a:t>instance</a:t>
            </a:r>
            <a:r>
              <a:rPr lang="nb-NO" sz="2000" dirty="0"/>
              <a:t> </a:t>
            </a:r>
            <a:r>
              <a:rPr lang="nb-NO" sz="2000" dirty="0" err="1"/>
              <a:t>method</a:t>
            </a:r>
            <a:r>
              <a:rPr lang="nb-NO" sz="2000" dirty="0"/>
              <a:t> </a:t>
            </a:r>
            <a:r>
              <a:rPr lang="nb-NO" sz="2000" dirty="0" err="1"/>
              <a:t>references</a:t>
            </a:r>
            <a:r>
              <a:rPr lang="nb-NO" sz="2000" dirty="0"/>
              <a:t>.</a:t>
            </a:r>
          </a:p>
          <a:p>
            <a:endParaRPr lang="nb-NO" sz="20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51C14AE0-88DB-448E-B537-FB719254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04" y="0"/>
            <a:ext cx="6527195" cy="303959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6C4091D-486D-46DD-B79E-623DE62A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04" y="3068960"/>
            <a:ext cx="6513341" cy="38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/>
              <a:t>High </a:t>
            </a:r>
            <a:r>
              <a:rPr lang="nb-NO" altLang="nb-NO" dirty="0" err="1"/>
              <a:t>cohesion</a:t>
            </a:r>
            <a:r>
              <a:rPr lang="nb-NO" altLang="nb-NO" dirty="0"/>
              <a:t> – </a:t>
            </a:r>
            <a:r>
              <a:rPr lang="nb-NO" altLang="nb-NO" dirty="0" err="1"/>
              <a:t>low</a:t>
            </a:r>
            <a:r>
              <a:rPr lang="nb-NO" altLang="nb-NO" dirty="0"/>
              <a:t> </a:t>
            </a:r>
            <a:r>
              <a:rPr lang="nb-NO" altLang="nb-NO" dirty="0" err="1"/>
              <a:t>coupling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1441537" cy="4809114"/>
          </a:xfrm>
        </p:spPr>
        <p:txBody>
          <a:bodyPr>
            <a:normAutofit/>
          </a:bodyPr>
          <a:lstStyle/>
          <a:p>
            <a:r>
              <a:rPr lang="en-US" dirty="0"/>
              <a:t>Cohesion: the degree to which a part of a code base forms a logically single, atomic unit.</a:t>
            </a:r>
          </a:p>
          <a:p>
            <a:pPr lvl="1"/>
            <a:r>
              <a:rPr lang="en-US" dirty="0"/>
              <a:t>A class should have only one area of responsibility (Single responsibility principle)</a:t>
            </a:r>
          </a:p>
          <a:p>
            <a:pPr lvl="1"/>
            <a:r>
              <a:rPr lang="en-US" dirty="0"/>
              <a:t>A method should perform “one thing”, not “many things”</a:t>
            </a:r>
          </a:p>
          <a:p>
            <a:pPr lvl="1"/>
            <a:r>
              <a:rPr lang="en-US" dirty="0"/>
              <a:t>Encapsulation</a:t>
            </a:r>
          </a:p>
          <a:p>
            <a:endParaRPr lang="en-US" dirty="0"/>
          </a:p>
          <a:p>
            <a:r>
              <a:rPr lang="en-US" dirty="0"/>
              <a:t>Coupling: the degree to which a single unit is independent from others</a:t>
            </a:r>
          </a:p>
          <a:p>
            <a:pPr lvl="1"/>
            <a:r>
              <a:rPr lang="en-US" dirty="0"/>
              <a:t>Inheritance vs aggregation</a:t>
            </a:r>
          </a:p>
          <a:p>
            <a:pPr lvl="1"/>
            <a:r>
              <a:rPr lang="en-US" dirty="0"/>
              <a:t>Dependence on classes(implementations) vs interface (abstraction)</a:t>
            </a:r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297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53F2F1-0E07-4DCA-8414-0BD113C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end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6C9647-8661-4A99-8939-C33D41CDF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400" dirty="0"/>
              <a:t>Goals for </a:t>
            </a:r>
            <a:r>
              <a:rPr lang="nb-NO" sz="2400" dirty="0" err="1"/>
              <a:t>this</a:t>
            </a:r>
            <a:r>
              <a:rPr lang="nb-NO" sz="2400" dirty="0"/>
              <a:t> </a:t>
            </a:r>
            <a:r>
              <a:rPr lang="nb-NO" sz="2400" dirty="0" err="1"/>
              <a:t>session</a:t>
            </a:r>
            <a:r>
              <a:rPr lang="nb-NO" sz="2400" dirty="0"/>
              <a:t>:</a:t>
            </a:r>
          </a:p>
          <a:p>
            <a:pPr lvl="1"/>
            <a:r>
              <a:rPr lang="nb-NO" sz="2000" dirty="0">
                <a:latin typeface="+mj-lt"/>
              </a:rPr>
              <a:t>I have a </a:t>
            </a:r>
            <a:r>
              <a:rPr lang="nb-NO" sz="2000" dirty="0" err="1">
                <a:latin typeface="+mj-lt"/>
              </a:rPr>
              <a:t>deeper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understanding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of</a:t>
            </a:r>
            <a:r>
              <a:rPr lang="nb-NO" sz="2000" dirty="0">
                <a:latin typeface="+mj-lt"/>
              </a:rPr>
              <a:t> </a:t>
            </a:r>
            <a:r>
              <a:rPr lang="nb-NO" sz="2000" dirty="0" err="1">
                <a:latin typeface="+mj-lt"/>
              </a:rPr>
              <a:t>Optional</a:t>
            </a:r>
            <a:endParaRPr lang="nb-NO" sz="2000" dirty="0"/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input</a:t>
            </a:r>
            <a:endParaRPr lang="nb-NO" sz="2000" dirty="0"/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life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cycle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garbage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  <a:endParaRPr lang="nb-N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Lambda Expression</a:t>
            </a:r>
          </a:p>
          <a:p>
            <a:pPr lvl="1"/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method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b-NO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  <a:r>
              <a:rPr lang="nb-NO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nb-NO" sz="2400" dirty="0" err="1"/>
              <a:t>Remember</a:t>
            </a:r>
            <a:r>
              <a:rPr lang="nb-NO" sz="2400" dirty="0"/>
              <a:t>, do not just </a:t>
            </a:r>
            <a:r>
              <a:rPr lang="nb-NO" sz="2400" dirty="0" err="1"/>
              <a:t>read</a:t>
            </a:r>
            <a:r>
              <a:rPr lang="nb-NO" sz="2400" dirty="0"/>
              <a:t> </a:t>
            </a:r>
            <a:r>
              <a:rPr lang="nb-NO" sz="2400" dirty="0" err="1"/>
              <a:t>code</a:t>
            </a:r>
            <a:r>
              <a:rPr lang="nb-NO" sz="2400" dirty="0"/>
              <a:t>, play </a:t>
            </a:r>
            <a:r>
              <a:rPr lang="nb-NO" sz="2400" dirty="0" err="1"/>
              <a:t>with</a:t>
            </a:r>
            <a:r>
              <a:rPr lang="nb-NO" sz="2400" dirty="0"/>
              <a:t> it.</a:t>
            </a:r>
            <a:br>
              <a:rPr lang="nb-NO" sz="2400" dirty="0"/>
            </a:br>
            <a:r>
              <a:rPr lang="nb-NO" sz="2400" dirty="0"/>
              <a:t>Good </a:t>
            </a:r>
            <a:r>
              <a:rPr lang="nb-NO" sz="2400" dirty="0" err="1"/>
              <a:t>luck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tasks</a:t>
            </a:r>
            <a:r>
              <a:rPr lang="nb-NO" sz="2400" dirty="0"/>
              <a:t>!</a:t>
            </a:r>
            <a:br>
              <a:rPr lang="nb-NO" sz="2400" dirty="0"/>
            </a:br>
            <a:br>
              <a:rPr lang="nb-NO" sz="2400" dirty="0"/>
            </a:br>
            <a:r>
              <a:rPr lang="nb-NO" sz="2400" dirty="0" err="1"/>
              <a:t>Remember</a:t>
            </a:r>
            <a:r>
              <a:rPr lang="nb-NO" sz="2400" dirty="0"/>
              <a:t>, </a:t>
            </a:r>
            <a:r>
              <a:rPr lang="nb-NO" sz="2400" dirty="0" err="1"/>
              <a:t>there</a:t>
            </a:r>
            <a:r>
              <a:rPr lang="nb-NO" sz="2400" dirty="0"/>
              <a:t> is </a:t>
            </a:r>
            <a:r>
              <a:rPr lang="nb-NO" sz="2400" dirty="0" err="1"/>
              <a:t>help</a:t>
            </a:r>
            <a:r>
              <a:rPr lang="nb-NO" sz="2400" dirty="0"/>
              <a:t> </a:t>
            </a:r>
            <a:r>
              <a:rPr lang="nb-NO" sz="2400" dirty="0" err="1"/>
              <a:t>available</a:t>
            </a:r>
            <a:r>
              <a:rPr lang="nb-NO" sz="2400" dirty="0"/>
              <a:t> all </a:t>
            </a:r>
            <a:r>
              <a:rPr lang="nb-NO" sz="2400" dirty="0" err="1"/>
              <a:t>week</a:t>
            </a:r>
            <a:r>
              <a:rPr lang="nb-NO" sz="2400" dirty="0"/>
              <a:t>, </a:t>
            </a:r>
            <a:r>
              <a:rPr lang="nb-NO" sz="2400" dirty="0" err="1"/>
              <a:t>use</a:t>
            </a:r>
            <a:r>
              <a:rPr lang="nb-NO" sz="2400" dirty="0"/>
              <a:t> Mattermost or GitHub.</a:t>
            </a:r>
          </a:p>
        </p:txBody>
      </p:sp>
    </p:spTree>
    <p:extLst>
      <p:ext uri="{BB962C8B-B14F-4D97-AF65-F5344CB8AC3E}">
        <p14:creationId xmlns:p14="http://schemas.microsoft.com/office/powerpoint/2010/main" val="15047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Status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1: IntelliJ, Git, Hello World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2: Variable, Method, Data type, Scope, Control statement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3: Class, Object, Scanner, Encapsulation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4: Package, Import, Modifiers, Overload, </a:t>
            </a:r>
            <a:r>
              <a:rPr lang="en-US" sz="2000" dirty="0" err="1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Enums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5: Scanner (cont.), Input validation, Debugger, Write test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6: Exception handling, File I/O, Logger, Date/Time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7: Inheritance, Aggregation, Super, Final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8: Abstract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9: Interface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10: Polymorphism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Step 11: Collection, Optional, Equals,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HashCode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Serialization, Validation…</a:t>
            </a:r>
          </a:p>
          <a:p>
            <a:r>
              <a:rPr lang="en-US" sz="20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14: Validation, Java life cycle, Garbage collection, some small picks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9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Optional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1441537" cy="5169154"/>
          </a:xfrm>
        </p:spPr>
        <p:txBody>
          <a:bodyPr>
            <a:normAutofit/>
          </a:bodyPr>
          <a:lstStyle/>
          <a:p>
            <a:r>
              <a:rPr lang="nb-NO" sz="2000" dirty="0" err="1"/>
              <a:t>Creating</a:t>
            </a:r>
            <a:r>
              <a:rPr lang="nb-NO" sz="2000" dirty="0"/>
              <a:t> </a:t>
            </a:r>
            <a:r>
              <a:rPr lang="nb-NO" sz="2000" dirty="0" err="1"/>
              <a:t>Optional</a:t>
            </a:r>
            <a:r>
              <a:rPr lang="nb-NO" sz="2000" dirty="0"/>
              <a:t> </a:t>
            </a:r>
            <a:r>
              <a:rPr lang="nb-NO" sz="2000" dirty="0" err="1"/>
              <a:t>objects</a:t>
            </a:r>
            <a:endParaRPr lang="nb-NO" sz="2000" dirty="0"/>
          </a:p>
          <a:p>
            <a:pPr lvl="1"/>
            <a:r>
              <a:rPr lang="nb-NO" sz="1800" dirty="0" err="1"/>
              <a:t>Optional.empty</a:t>
            </a:r>
            <a:r>
              <a:rPr lang="nb-NO" sz="1800" dirty="0"/>
              <a:t>()</a:t>
            </a:r>
          </a:p>
          <a:p>
            <a:pPr lvl="1"/>
            <a:r>
              <a:rPr lang="nb-NO" sz="1800" dirty="0" err="1"/>
              <a:t>Optional.of</a:t>
            </a:r>
            <a:r>
              <a:rPr lang="nb-NO" sz="1800" dirty="0"/>
              <a:t>()</a:t>
            </a:r>
          </a:p>
          <a:p>
            <a:pPr lvl="1"/>
            <a:r>
              <a:rPr lang="nb-NO" sz="1800" dirty="0" err="1"/>
              <a:t>Optional.ofNullable</a:t>
            </a:r>
            <a:r>
              <a:rPr lang="nb-NO" sz="1800" dirty="0"/>
              <a:t>()</a:t>
            </a:r>
          </a:p>
          <a:p>
            <a:r>
              <a:rPr lang="nb-NO" sz="2000" dirty="0" err="1"/>
              <a:t>Check</a:t>
            </a:r>
            <a:r>
              <a:rPr lang="nb-NO" sz="2000" dirty="0"/>
              <a:t> </a:t>
            </a:r>
            <a:r>
              <a:rPr lang="nb-NO" sz="2000" dirty="0" err="1"/>
              <a:t>Optional</a:t>
            </a:r>
            <a:r>
              <a:rPr lang="nb-NO" sz="2000" dirty="0"/>
              <a:t> </a:t>
            </a:r>
            <a:r>
              <a:rPr lang="nb-NO" sz="2000" dirty="0" err="1"/>
              <a:t>value</a:t>
            </a:r>
            <a:r>
              <a:rPr lang="nb-NO" sz="2000" dirty="0"/>
              <a:t> </a:t>
            </a:r>
            <a:r>
              <a:rPr lang="nb-NO" sz="2000" dirty="0" err="1"/>
              <a:t>presence</a:t>
            </a:r>
            <a:endParaRPr lang="nb-NO" sz="2000" dirty="0"/>
          </a:p>
          <a:p>
            <a:pPr lvl="1"/>
            <a:r>
              <a:rPr lang="nb-NO" sz="1800" dirty="0" err="1"/>
              <a:t>Optional.isEmpty</a:t>
            </a:r>
            <a:r>
              <a:rPr lang="nb-NO" sz="1800" dirty="0"/>
              <a:t>()</a:t>
            </a:r>
          </a:p>
          <a:p>
            <a:pPr lvl="1"/>
            <a:r>
              <a:rPr lang="nb-NO" sz="1800" dirty="0" err="1"/>
              <a:t>Optional.isPresent</a:t>
            </a:r>
            <a:r>
              <a:rPr lang="nb-NO" sz="1800" dirty="0"/>
              <a:t>()</a:t>
            </a:r>
          </a:p>
          <a:p>
            <a:pPr lvl="1"/>
            <a:r>
              <a:rPr lang="nb-NO" sz="1800" dirty="0" err="1"/>
              <a:t>Optional.ifPresent</a:t>
            </a:r>
            <a:r>
              <a:rPr lang="nb-NO" sz="1800" dirty="0"/>
              <a:t>() + </a:t>
            </a:r>
            <a:r>
              <a:rPr lang="nb-NO" sz="1800" dirty="0" err="1"/>
              <a:t>orElse</a:t>
            </a:r>
            <a:r>
              <a:rPr lang="nb-NO" sz="1800" dirty="0"/>
              <a:t>() /</a:t>
            </a:r>
            <a:r>
              <a:rPr lang="nb-NO" sz="1800" dirty="0" err="1"/>
              <a:t>orElseGet</a:t>
            </a:r>
            <a:r>
              <a:rPr lang="nb-NO" sz="1800" dirty="0"/>
              <a:t>()</a:t>
            </a:r>
          </a:p>
          <a:p>
            <a:r>
              <a:rPr lang="nb-NO" sz="2000" dirty="0"/>
              <a:t>Return </a:t>
            </a:r>
            <a:r>
              <a:rPr lang="nb-NO" sz="2000" dirty="0" err="1"/>
              <a:t>Optional</a:t>
            </a:r>
            <a:r>
              <a:rPr lang="nb-NO" sz="2000" dirty="0"/>
              <a:t> </a:t>
            </a:r>
            <a:r>
              <a:rPr lang="nb-NO" sz="2000" dirty="0" err="1"/>
              <a:t>value</a:t>
            </a:r>
            <a:endParaRPr lang="nb-NO" sz="2000" dirty="0"/>
          </a:p>
          <a:p>
            <a:pPr lvl="1"/>
            <a:r>
              <a:rPr lang="nb-NO" sz="1800" dirty="0" err="1"/>
              <a:t>Optional.get</a:t>
            </a:r>
            <a:r>
              <a:rPr lang="nb-NO" sz="1800" dirty="0"/>
              <a:t>()</a:t>
            </a:r>
          </a:p>
          <a:p>
            <a:pPr lvl="1"/>
            <a:r>
              <a:rPr lang="nb-NO" sz="1800" dirty="0" err="1"/>
              <a:t>Optional.filter</a:t>
            </a:r>
            <a:r>
              <a:rPr lang="nb-NO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2961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Clean</a:t>
            </a:r>
            <a:r>
              <a:rPr lang="nb-NO" altLang="nb-NO" dirty="0"/>
              <a:t> </a:t>
            </a:r>
            <a:r>
              <a:rPr lang="nb-NO" altLang="nb-NO" dirty="0" err="1"/>
              <a:t>code</a:t>
            </a:r>
            <a:r>
              <a:rPr lang="nb-NO" altLang="nb-NO" dirty="0"/>
              <a:t> </a:t>
            </a:r>
            <a:r>
              <a:rPr lang="nb-NO" altLang="nb-NO" dirty="0" err="1"/>
              <a:t>with</a:t>
            </a:r>
            <a:r>
              <a:rPr lang="nb-NO" altLang="nb-NO" dirty="0"/>
              <a:t> </a:t>
            </a:r>
            <a:r>
              <a:rPr lang="nb-NO" altLang="nb-NO" dirty="0" err="1"/>
              <a:t>Validating</a:t>
            </a:r>
            <a:r>
              <a:rPr lang="nb-NO" altLang="nb-NO" dirty="0"/>
              <a:t> input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1441537" cy="5169154"/>
          </a:xfrm>
        </p:spPr>
        <p:txBody>
          <a:bodyPr>
            <a:normAutofit/>
          </a:bodyPr>
          <a:lstStyle/>
          <a:p>
            <a:r>
              <a:rPr lang="nb-NO" sz="2000" dirty="0" err="1"/>
              <a:t>Sometimes</a:t>
            </a:r>
            <a:r>
              <a:rPr lang="nb-NO" sz="2000" dirty="0"/>
              <a:t>,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want</a:t>
            </a:r>
            <a:r>
              <a:rPr lang="nb-NO" sz="2000" dirty="0"/>
              <a:t> to </a:t>
            </a:r>
            <a:r>
              <a:rPr lang="nb-NO" sz="2000" dirty="0" err="1"/>
              <a:t>ensure</a:t>
            </a:r>
            <a:r>
              <a:rPr lang="nb-NO" sz="2000" dirty="0"/>
              <a:t> </a:t>
            </a:r>
            <a:r>
              <a:rPr lang="nb-NO" sz="2000" dirty="0" err="1"/>
              <a:t>that</a:t>
            </a:r>
            <a:r>
              <a:rPr lang="nb-NO" sz="2000" dirty="0"/>
              <a:t> input to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method</a:t>
            </a:r>
            <a:r>
              <a:rPr lang="nb-NO" sz="2000" dirty="0"/>
              <a:t> is </a:t>
            </a:r>
            <a:r>
              <a:rPr lang="nb-NO" sz="2000" dirty="0" err="1"/>
              <a:t>acceptable</a:t>
            </a:r>
            <a:r>
              <a:rPr lang="nb-NO" sz="2000" dirty="0"/>
              <a:t> so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method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perform</a:t>
            </a:r>
            <a:r>
              <a:rPr lang="nb-NO" sz="2000" dirty="0"/>
              <a:t> </a:t>
            </a:r>
            <a:r>
              <a:rPr lang="nb-NO" sz="2000" dirty="0" err="1"/>
              <a:t>what</a:t>
            </a:r>
            <a:r>
              <a:rPr lang="nb-NO" sz="2000" dirty="0"/>
              <a:t> is </a:t>
            </a:r>
            <a:r>
              <a:rPr lang="nb-NO" sz="2000" dirty="0" err="1"/>
              <a:t>is</a:t>
            </a:r>
            <a:r>
              <a:rPr lang="nb-NO" sz="2000" dirty="0"/>
              <a:t> </a:t>
            </a:r>
            <a:r>
              <a:rPr lang="nb-NO" sz="2000" dirty="0" err="1"/>
              <a:t>supposed</a:t>
            </a:r>
            <a:r>
              <a:rPr lang="nb-NO" sz="2000" dirty="0"/>
              <a:t> to. </a:t>
            </a:r>
          </a:p>
          <a:p>
            <a:r>
              <a:rPr lang="en-US" sz="2000" dirty="0"/>
              <a:t>It is not always sufficient to only know the types of arguments.</a:t>
            </a:r>
          </a:p>
          <a:p>
            <a:r>
              <a:rPr lang="en-US" sz="2000" dirty="0"/>
              <a:t>What should we do if the input is not satisfactory or unacceptable?</a:t>
            </a:r>
          </a:p>
          <a:p>
            <a:pPr lvl="1"/>
            <a:r>
              <a:rPr lang="en-US" sz="1800" dirty="0"/>
              <a:t>Throw an exception? (e.g., </a:t>
            </a:r>
            <a:r>
              <a:rPr lang="en-US" sz="1800" dirty="0" err="1"/>
              <a:t>IllegalArgumentException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Return a default value? (if the method is not void)</a:t>
            </a:r>
          </a:p>
          <a:p>
            <a:pPr lvl="1"/>
            <a:r>
              <a:rPr lang="en-US" sz="1800" dirty="0"/>
              <a:t>Early quit the method? (if the method is void)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426135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Validating</a:t>
            </a:r>
            <a:r>
              <a:rPr lang="nb-NO" altLang="nb-NO" dirty="0"/>
              <a:t> input – </a:t>
            </a:r>
            <a:r>
              <a:rPr lang="nb-NO" altLang="nb-NO" dirty="0" err="1"/>
              <a:t>Guard</a:t>
            </a:r>
            <a:r>
              <a:rPr lang="nb-NO" altLang="nb-NO" dirty="0"/>
              <a:t> </a:t>
            </a:r>
            <a:r>
              <a:rPr lang="nb-NO" altLang="nb-NO" dirty="0" err="1"/>
              <a:t>clause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1441537" cy="5169154"/>
          </a:xfrm>
        </p:spPr>
        <p:txBody>
          <a:bodyPr>
            <a:normAutofit/>
          </a:bodyPr>
          <a:lstStyle/>
          <a:p>
            <a:r>
              <a:rPr lang="nb-NO" sz="2000" dirty="0" err="1"/>
              <a:t>Guard</a:t>
            </a:r>
            <a:r>
              <a:rPr lang="nb-NO" sz="2000" dirty="0"/>
              <a:t> </a:t>
            </a:r>
            <a:r>
              <a:rPr lang="nb-NO" sz="2000" dirty="0" err="1"/>
              <a:t>clause</a:t>
            </a:r>
            <a:r>
              <a:rPr lang="nb-NO" sz="2000" dirty="0"/>
              <a:t> – </a:t>
            </a:r>
            <a:r>
              <a:rPr lang="nb-NO" sz="2000" dirty="0" err="1"/>
              <a:t>Fail</a:t>
            </a:r>
            <a:r>
              <a:rPr lang="nb-NO" sz="2000" dirty="0"/>
              <a:t> fast &amp; Return </a:t>
            </a:r>
            <a:r>
              <a:rPr lang="nb-NO" sz="2000" dirty="0" err="1"/>
              <a:t>early</a:t>
            </a:r>
            <a:endParaRPr lang="nb-NO" sz="2000" dirty="0"/>
          </a:p>
          <a:p>
            <a:r>
              <a:rPr lang="nb-NO" sz="2000" dirty="0" err="1"/>
              <a:t>Validating</a:t>
            </a:r>
            <a:r>
              <a:rPr lang="nb-NO" sz="2000" dirty="0"/>
              <a:t> </a:t>
            </a:r>
            <a:r>
              <a:rPr lang="nb-NO" sz="2000" dirty="0" err="1"/>
              <a:t>method</a:t>
            </a:r>
            <a:r>
              <a:rPr lang="nb-NO" sz="2000" dirty="0"/>
              <a:t> inputs:</a:t>
            </a:r>
          </a:p>
          <a:p>
            <a:pPr lvl="1"/>
            <a:r>
              <a:rPr lang="nb-NO" sz="1800" dirty="0" err="1"/>
              <a:t>Validating</a:t>
            </a:r>
            <a:r>
              <a:rPr lang="nb-NO" sz="1800" dirty="0"/>
              <a:t> null (and/or </a:t>
            </a:r>
            <a:r>
              <a:rPr lang="nb-NO" sz="1800" dirty="0" err="1"/>
              <a:t>string</a:t>
            </a:r>
            <a:r>
              <a:rPr lang="nb-NO" sz="1800" dirty="0"/>
              <a:t> is </a:t>
            </a:r>
            <a:r>
              <a:rPr lang="nb-NO" sz="1800" dirty="0" err="1"/>
              <a:t>empty</a:t>
            </a:r>
            <a:r>
              <a:rPr lang="nb-NO" sz="1800" dirty="0"/>
              <a:t>)</a:t>
            </a:r>
          </a:p>
          <a:p>
            <a:pPr lvl="1"/>
            <a:r>
              <a:rPr lang="nb-NO" sz="1800" dirty="0" err="1"/>
              <a:t>Validating</a:t>
            </a:r>
            <a:r>
              <a:rPr lang="nb-NO" sz="1800" dirty="0"/>
              <a:t> a </a:t>
            </a:r>
            <a:r>
              <a:rPr lang="nb-NO" sz="1800" dirty="0" err="1"/>
              <a:t>condition</a:t>
            </a:r>
            <a:endParaRPr lang="nb-NO" sz="1800" dirty="0"/>
          </a:p>
          <a:p>
            <a:pPr lvl="1"/>
            <a:r>
              <a:rPr lang="nb-NO" sz="1800" dirty="0" err="1"/>
              <a:t>Comparison</a:t>
            </a:r>
            <a:r>
              <a:rPr lang="nb-NO" sz="1800" dirty="0"/>
              <a:t> order</a:t>
            </a:r>
          </a:p>
          <a:p>
            <a:pPr marL="302965" indent="-342900"/>
            <a:r>
              <a:rPr lang="en-US" sz="2000" dirty="0"/>
              <a:t>Rules</a:t>
            </a:r>
          </a:p>
          <a:p>
            <a:pPr marL="750039" lvl="1" indent="-342900"/>
            <a:r>
              <a:rPr lang="en-US" sz="1800" dirty="0"/>
              <a:t>Put guard clause at the very first beginning of the code</a:t>
            </a:r>
          </a:p>
          <a:p>
            <a:pPr marL="750039" lvl="1" indent="-342900"/>
            <a:r>
              <a:rPr lang="en-US" sz="1800" dirty="0"/>
              <a:t>Preventing propagation of invalid values</a:t>
            </a:r>
          </a:p>
          <a:p>
            <a:pPr marL="302965" indent="-342900"/>
            <a:r>
              <a:rPr lang="en-US" sz="2000" dirty="0"/>
              <a:t>Choosing right exceptions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A7AB80B-1378-43A8-A84C-89BC874E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658290"/>
            <a:ext cx="4933950" cy="501015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630EB2E-592A-44DE-8E77-C493CD3D3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4437112"/>
            <a:ext cx="5596991" cy="1957958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8E363328-FE49-4087-AC1D-D2BD640AA11D}"/>
              </a:ext>
            </a:extLst>
          </p:cNvPr>
          <p:cNvSpPr txBox="1"/>
          <p:nvPr/>
        </p:nvSpPr>
        <p:spPr>
          <a:xfrm>
            <a:off x="297193" y="6509922"/>
            <a:ext cx="6120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hlinkClick r:id="rId5"/>
              </a:rPr>
              <a:t>https://ducmanhphan.github.io/2019-12-22-Clean-code-with-validate-input/</a:t>
            </a:r>
            <a:r>
              <a:rPr lang="nb-NO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921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Validating</a:t>
            </a:r>
            <a:r>
              <a:rPr lang="nb-NO" altLang="nb-NO" dirty="0"/>
              <a:t> input – demo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0735781" cy="516915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r>
              <a:rPr lang="nb-NO" sz="1800" dirty="0" err="1"/>
              <a:t>Validating</a:t>
            </a:r>
            <a:r>
              <a:rPr lang="nb-NO" sz="1800" dirty="0"/>
              <a:t> null (and/or </a:t>
            </a:r>
            <a:r>
              <a:rPr lang="nb-NO" sz="1800" dirty="0" err="1"/>
              <a:t>string</a:t>
            </a:r>
            <a:r>
              <a:rPr lang="nb-NO" sz="1800" dirty="0"/>
              <a:t> is </a:t>
            </a:r>
            <a:r>
              <a:rPr lang="nb-NO" sz="1800" dirty="0" err="1"/>
              <a:t>empty</a:t>
            </a:r>
            <a:r>
              <a:rPr lang="nb-NO" sz="1800" dirty="0"/>
              <a:t>)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39E2FA6-9F04-425D-B607-04ECC456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628800"/>
            <a:ext cx="649497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9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Validating</a:t>
            </a:r>
            <a:r>
              <a:rPr lang="nb-NO" altLang="nb-NO" dirty="0"/>
              <a:t> input – demo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340768"/>
            <a:ext cx="10735781" cy="516915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r>
              <a:rPr lang="nb-NO" sz="1800" dirty="0" err="1"/>
              <a:t>Validating</a:t>
            </a:r>
            <a:r>
              <a:rPr lang="nb-NO" sz="1800" dirty="0"/>
              <a:t> a </a:t>
            </a:r>
            <a:r>
              <a:rPr lang="nb-NO" sz="1800" dirty="0" err="1"/>
              <a:t>condition</a:t>
            </a:r>
            <a:endParaRPr lang="nb-NO" sz="18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E54A729-AE99-4E88-BA2F-E3E09AE8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15607"/>
            <a:ext cx="6888088" cy="400172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CE41B7E-D20E-4D7D-9F5F-BCC9E885C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99" y="4221088"/>
            <a:ext cx="6894560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0729" y="120880"/>
            <a:ext cx="10758187" cy="778097"/>
          </a:xfrm>
        </p:spPr>
        <p:txBody>
          <a:bodyPr/>
          <a:lstStyle/>
          <a:p>
            <a:r>
              <a:rPr lang="nb-NO" altLang="nb-NO" dirty="0" err="1"/>
              <a:t>Understanding</a:t>
            </a:r>
            <a:r>
              <a:rPr lang="nb-NO" altLang="nb-NO" dirty="0"/>
              <a:t> Object Life </a:t>
            </a:r>
            <a:r>
              <a:rPr lang="nb-NO" altLang="nb-NO" dirty="0" err="1"/>
              <a:t>Cycle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052736"/>
            <a:ext cx="11441537" cy="5457186"/>
          </a:xfrm>
        </p:spPr>
        <p:txBody>
          <a:bodyPr>
            <a:normAutofit/>
          </a:bodyPr>
          <a:lstStyle/>
          <a:p>
            <a:r>
              <a:rPr lang="en-US" sz="2000" dirty="0"/>
              <a:t>JVM allocates memory to create an object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lvl="1"/>
            <a:r>
              <a:rPr lang="en-US" sz="1800" dirty="0"/>
              <a:t>Objects are created by the </a:t>
            </a:r>
            <a:r>
              <a:rPr lang="en-US" sz="1800" b="1" dirty="0"/>
              <a:t>new</a:t>
            </a:r>
            <a:r>
              <a:rPr lang="en-US" sz="1800" dirty="0"/>
              <a:t> keyword</a:t>
            </a:r>
          </a:p>
          <a:p>
            <a:pPr lvl="1"/>
            <a:r>
              <a:rPr lang="en-US" sz="1800" dirty="0"/>
              <a:t>JVM allocates the necessary memory in the Heap Area to create an object</a:t>
            </a:r>
          </a:p>
          <a:p>
            <a:pPr lvl="1"/>
            <a:r>
              <a:rPr lang="en-US" sz="1800" dirty="0"/>
              <a:t>Once this memory is allocated, it holds the reference to this memory through some variable </a:t>
            </a:r>
            <a:r>
              <a:rPr lang="en-US" sz="1800" b="1" dirty="0" err="1"/>
              <a:t>objectName</a:t>
            </a:r>
            <a:endParaRPr lang="en-US" sz="1800" b="1" dirty="0"/>
          </a:p>
          <a:p>
            <a:r>
              <a:rPr lang="en-US" sz="2000" dirty="0"/>
              <a:t>Java memory Structure</a:t>
            </a:r>
          </a:p>
          <a:p>
            <a:pPr lvl="1"/>
            <a:r>
              <a:rPr lang="nb-NO" sz="1800" dirty="0"/>
              <a:t>All </a:t>
            </a:r>
            <a:r>
              <a:rPr lang="nb-NO" sz="1800" dirty="0" err="1"/>
              <a:t>object</a:t>
            </a:r>
            <a:r>
              <a:rPr lang="nb-NO" sz="1800" dirty="0"/>
              <a:t> </a:t>
            </a:r>
            <a:r>
              <a:rPr lang="nb-NO" sz="1800" dirty="0" err="1"/>
              <a:t>instances</a:t>
            </a:r>
            <a:r>
              <a:rPr lang="nb-NO" sz="1800" dirty="0"/>
              <a:t> and </a:t>
            </a:r>
            <a:r>
              <a:rPr lang="nb-NO" sz="1800" dirty="0" err="1"/>
              <a:t>arrays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stored</a:t>
            </a:r>
            <a:r>
              <a:rPr lang="nb-NO" sz="1800" dirty="0"/>
              <a:t> in a </a:t>
            </a:r>
            <a:r>
              <a:rPr lang="nb-NO" sz="1800" dirty="0" err="1"/>
              <a:t>heap</a:t>
            </a:r>
            <a:r>
              <a:rPr lang="nb-NO" sz="1800" dirty="0"/>
              <a:t> area</a:t>
            </a:r>
          </a:p>
          <a:p>
            <a:pPr lvl="1"/>
            <a:r>
              <a:rPr lang="nb-NO" sz="1800" dirty="0"/>
              <a:t>The </a:t>
            </a:r>
            <a:r>
              <a:rPr lang="nb-NO" sz="1800" dirty="0" err="1"/>
              <a:t>reference</a:t>
            </a:r>
            <a:r>
              <a:rPr lang="nb-NO" sz="1800" dirty="0"/>
              <a:t> variables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objects</a:t>
            </a:r>
            <a:r>
              <a:rPr lang="nb-NO" sz="1800" dirty="0"/>
              <a:t> </a:t>
            </a:r>
            <a:r>
              <a:rPr lang="nb-NO" sz="1800" dirty="0" err="1"/>
              <a:t>are</a:t>
            </a:r>
            <a:r>
              <a:rPr lang="nb-NO" sz="1800" dirty="0"/>
              <a:t> </a:t>
            </a:r>
            <a:r>
              <a:rPr lang="nb-NO" sz="1800" dirty="0" err="1"/>
              <a:t>stored</a:t>
            </a:r>
            <a:r>
              <a:rPr lang="nb-NO" sz="1800" dirty="0"/>
              <a:t> in JVM </a:t>
            </a:r>
            <a:r>
              <a:rPr lang="nb-NO" sz="1800" dirty="0" err="1"/>
              <a:t>Stack</a:t>
            </a:r>
            <a:r>
              <a:rPr lang="nb-NO" sz="1800" dirty="0"/>
              <a:t>.</a:t>
            </a:r>
          </a:p>
          <a:p>
            <a:r>
              <a:rPr lang="en-US" sz="2000" dirty="0"/>
              <a:t>Any object is alive as long as there are some references to </a:t>
            </a:r>
            <a:r>
              <a:rPr lang="en-US" sz="2000" dirty="0" err="1"/>
              <a:t>i</a:t>
            </a:r>
            <a:r>
              <a:rPr lang="en-US" sz="2000" dirty="0"/>
              <a:t>. As long as there are no references to it, the object dies and known as garbage.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B2F060C-4F43-4883-89AE-D4A02D34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12776"/>
            <a:ext cx="586682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56984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21121</TotalTime>
  <Words>1801</Words>
  <Application>Microsoft Office PowerPoint</Application>
  <PresentationFormat>Widescreen</PresentationFormat>
  <Paragraphs>271</Paragraphs>
  <Slides>25</Slides>
  <Notes>22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25</vt:i4>
      </vt:variant>
    </vt:vector>
  </HeadingPairs>
  <TitlesOfParts>
    <vt:vector size="34" baseType="lpstr">
      <vt:lpstr>Arial</vt:lpstr>
      <vt:lpstr>Calibri</vt:lpstr>
      <vt:lpstr>Helvetica</vt:lpstr>
      <vt:lpstr>Helvetica LT Std Light</vt:lpstr>
      <vt:lpstr>Segoe UI</vt:lpstr>
      <vt:lpstr>Westerdals_PPT</vt:lpstr>
      <vt:lpstr>Film og TV</vt:lpstr>
      <vt:lpstr>Teknologi</vt:lpstr>
      <vt:lpstr>Ledelse</vt:lpstr>
      <vt:lpstr> Session 14 (of 24)</vt:lpstr>
      <vt:lpstr>Today’s Main Goal</vt:lpstr>
      <vt:lpstr>Status</vt:lpstr>
      <vt:lpstr>Optional</vt:lpstr>
      <vt:lpstr>Clean code with Validating input</vt:lpstr>
      <vt:lpstr>Validating input – Guard clause</vt:lpstr>
      <vt:lpstr>Validating input – demo</vt:lpstr>
      <vt:lpstr>Validating input – demo</vt:lpstr>
      <vt:lpstr>Understanding Object Life Cycle</vt:lpstr>
      <vt:lpstr>Garbage Collection</vt:lpstr>
      <vt:lpstr>Garbage Collector</vt:lpstr>
      <vt:lpstr>How to use the Cleaner class?</vt:lpstr>
      <vt:lpstr>Lambda expression</vt:lpstr>
      <vt:lpstr>Lambda expression</vt:lpstr>
      <vt:lpstr>Lambda expression</vt:lpstr>
      <vt:lpstr>Lambda expression</vt:lpstr>
      <vt:lpstr>Lambda expression</vt:lpstr>
      <vt:lpstr>var</vt:lpstr>
      <vt:lpstr>More about Exception handling</vt:lpstr>
      <vt:lpstr>Try-with-resources</vt:lpstr>
      <vt:lpstr>Custom exceptions</vt:lpstr>
      <vt:lpstr>Method reference</vt:lpstr>
      <vt:lpstr>Method reference</vt:lpstr>
      <vt:lpstr>High cohesion – low coupling</vt:lpstr>
      <vt:lpstr>Before we end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360</cp:revision>
  <cp:lastPrinted>2018-08-23T11:54:25Z</cp:lastPrinted>
  <dcterms:created xsi:type="dcterms:W3CDTF">2014-08-19T14:30:49Z</dcterms:created>
  <dcterms:modified xsi:type="dcterms:W3CDTF">2022-03-07T21:39:09Z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